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1.xml" ContentType="application/vnd.openxmlformats-officedocument.presentationml.tag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2.xml" ContentType="application/vnd.openxmlformats-officedocument.presentationml.tags+xml"/>
  <Override PartName="/ppt/notesSlides/notesSlide13.xml" ContentType="application/vnd.openxmlformats-officedocument.presentationml.notesSlide+xml"/>
  <Override PartName="/ppt/tags/tag3.xml" ContentType="application/vnd.openxmlformats-officedocument.presentationml.tags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tags/tag4.xml" ContentType="application/vnd.openxmlformats-officedocument.presentationml.tags+xml"/>
  <Override PartName="/ppt/notesSlides/notesSlide16.xml" ContentType="application/vnd.openxmlformats-officedocument.presentationml.notesSlide+xml"/>
  <Override PartName="/ppt/tags/tag5.xml" ContentType="application/vnd.openxmlformats-officedocument.presentationml.tags+xml"/>
  <Override PartName="/ppt/notesSlides/notesSlide17.xml" ContentType="application/vnd.openxmlformats-officedocument.presentationml.notesSlide+xml"/>
  <Override PartName="/ppt/tags/tag6.xml" ContentType="application/vnd.openxmlformats-officedocument.presentationml.tags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7"/>
  </p:notesMasterIdLst>
  <p:handoutMasterIdLst>
    <p:handoutMasterId r:id="rId88"/>
  </p:handoutMasterIdLst>
  <p:sldIdLst>
    <p:sldId id="532" r:id="rId2"/>
    <p:sldId id="666" r:id="rId3"/>
    <p:sldId id="728" r:id="rId4"/>
    <p:sldId id="729" r:id="rId5"/>
    <p:sldId id="730" r:id="rId6"/>
    <p:sldId id="723" r:id="rId7"/>
    <p:sldId id="721" r:id="rId8"/>
    <p:sldId id="727" r:id="rId9"/>
    <p:sldId id="724" r:id="rId10"/>
    <p:sldId id="569" r:id="rId11"/>
    <p:sldId id="673" r:id="rId12"/>
    <p:sldId id="674" r:id="rId13"/>
    <p:sldId id="570" r:id="rId14"/>
    <p:sldId id="611" r:id="rId15"/>
    <p:sldId id="614" r:id="rId16"/>
    <p:sldId id="612" r:id="rId17"/>
    <p:sldId id="617" r:id="rId18"/>
    <p:sldId id="676" r:id="rId19"/>
    <p:sldId id="677" r:id="rId20"/>
    <p:sldId id="667" r:id="rId21"/>
    <p:sldId id="618" r:id="rId22"/>
    <p:sldId id="665" r:id="rId23"/>
    <p:sldId id="670" r:id="rId24"/>
    <p:sldId id="669" r:id="rId25"/>
    <p:sldId id="620" r:id="rId26"/>
    <p:sldId id="626" r:id="rId27"/>
    <p:sldId id="678" r:id="rId28"/>
    <p:sldId id="627" r:id="rId29"/>
    <p:sldId id="679" r:id="rId30"/>
    <p:sldId id="681" r:id="rId31"/>
    <p:sldId id="631" r:id="rId32"/>
    <p:sldId id="629" r:id="rId33"/>
    <p:sldId id="682" r:id="rId34"/>
    <p:sldId id="632" r:id="rId35"/>
    <p:sldId id="634" r:id="rId36"/>
    <p:sldId id="693" r:id="rId37"/>
    <p:sldId id="630" r:id="rId38"/>
    <p:sldId id="716" r:id="rId39"/>
    <p:sldId id="714" r:id="rId40"/>
    <p:sldId id="713" r:id="rId41"/>
    <p:sldId id="712" r:id="rId42"/>
    <p:sldId id="711" r:id="rId43"/>
    <p:sldId id="710" r:id="rId44"/>
    <p:sldId id="708" r:id="rId45"/>
    <p:sldId id="707" r:id="rId46"/>
    <p:sldId id="703" r:id="rId47"/>
    <p:sldId id="706" r:id="rId48"/>
    <p:sldId id="704" r:id="rId49"/>
    <p:sldId id="717" r:id="rId50"/>
    <p:sldId id="715" r:id="rId51"/>
    <p:sldId id="621" r:id="rId52"/>
    <p:sldId id="635" r:id="rId53"/>
    <p:sldId id="638" r:id="rId54"/>
    <p:sldId id="639" r:id="rId55"/>
    <p:sldId id="645" r:id="rId56"/>
    <p:sldId id="646" r:id="rId57"/>
    <p:sldId id="648" r:id="rId58"/>
    <p:sldId id="647" r:id="rId59"/>
    <p:sldId id="650" r:id="rId60"/>
    <p:sldId id="649" r:id="rId61"/>
    <p:sldId id="651" r:id="rId62"/>
    <p:sldId id="652" r:id="rId63"/>
    <p:sldId id="653" r:id="rId64"/>
    <p:sldId id="654" r:id="rId65"/>
    <p:sldId id="655" r:id="rId66"/>
    <p:sldId id="657" r:id="rId67"/>
    <p:sldId id="656" r:id="rId68"/>
    <p:sldId id="658" r:id="rId69"/>
    <p:sldId id="688" r:id="rId70"/>
    <p:sldId id="659" r:id="rId71"/>
    <p:sldId id="690" r:id="rId72"/>
    <p:sldId id="660" r:id="rId73"/>
    <p:sldId id="684" r:id="rId74"/>
    <p:sldId id="683" r:id="rId75"/>
    <p:sldId id="685" r:id="rId76"/>
    <p:sldId id="686" r:id="rId77"/>
    <p:sldId id="687" r:id="rId78"/>
    <p:sldId id="661" r:id="rId79"/>
    <p:sldId id="662" r:id="rId80"/>
    <p:sldId id="692" r:id="rId81"/>
    <p:sldId id="601" r:id="rId82"/>
    <p:sldId id="663" r:id="rId83"/>
    <p:sldId id="731" r:id="rId84"/>
    <p:sldId id="732" r:id="rId85"/>
    <p:sldId id="733" r:id="rId86"/>
  </p:sldIdLst>
  <p:sldSz cx="9144000" cy="6858000" type="screen4x3"/>
  <p:notesSz cx="6667500" cy="99044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34DD74A-5837-4115-9174-2A0D4E153EBC}">
          <p14:sldIdLst>
            <p14:sldId id="532"/>
            <p14:sldId id="666"/>
            <p14:sldId id="728"/>
            <p14:sldId id="729"/>
            <p14:sldId id="730"/>
            <p14:sldId id="723"/>
            <p14:sldId id="721"/>
            <p14:sldId id="727"/>
            <p14:sldId id="724"/>
            <p14:sldId id="569"/>
            <p14:sldId id="673"/>
            <p14:sldId id="674"/>
            <p14:sldId id="570"/>
            <p14:sldId id="611"/>
            <p14:sldId id="614"/>
            <p14:sldId id="612"/>
            <p14:sldId id="617"/>
            <p14:sldId id="676"/>
            <p14:sldId id="677"/>
            <p14:sldId id="667"/>
            <p14:sldId id="618"/>
            <p14:sldId id="665"/>
            <p14:sldId id="670"/>
            <p14:sldId id="669"/>
            <p14:sldId id="620"/>
            <p14:sldId id="626"/>
            <p14:sldId id="678"/>
            <p14:sldId id="627"/>
            <p14:sldId id="679"/>
            <p14:sldId id="681"/>
            <p14:sldId id="631"/>
            <p14:sldId id="629"/>
            <p14:sldId id="682"/>
            <p14:sldId id="632"/>
            <p14:sldId id="634"/>
            <p14:sldId id="693"/>
            <p14:sldId id="630"/>
            <p14:sldId id="716"/>
            <p14:sldId id="714"/>
            <p14:sldId id="713"/>
            <p14:sldId id="712"/>
            <p14:sldId id="711"/>
            <p14:sldId id="710"/>
            <p14:sldId id="708"/>
            <p14:sldId id="707"/>
            <p14:sldId id="703"/>
            <p14:sldId id="706"/>
            <p14:sldId id="704"/>
            <p14:sldId id="717"/>
            <p14:sldId id="715"/>
            <p14:sldId id="621"/>
            <p14:sldId id="635"/>
            <p14:sldId id="638"/>
            <p14:sldId id="639"/>
            <p14:sldId id="645"/>
            <p14:sldId id="646"/>
            <p14:sldId id="648"/>
            <p14:sldId id="647"/>
            <p14:sldId id="650"/>
            <p14:sldId id="649"/>
            <p14:sldId id="651"/>
            <p14:sldId id="652"/>
            <p14:sldId id="653"/>
            <p14:sldId id="654"/>
            <p14:sldId id="655"/>
            <p14:sldId id="657"/>
            <p14:sldId id="656"/>
            <p14:sldId id="658"/>
            <p14:sldId id="688"/>
            <p14:sldId id="659"/>
            <p14:sldId id="690"/>
            <p14:sldId id="660"/>
            <p14:sldId id="684"/>
            <p14:sldId id="683"/>
            <p14:sldId id="685"/>
            <p14:sldId id="686"/>
            <p14:sldId id="687"/>
            <p14:sldId id="661"/>
            <p14:sldId id="662"/>
            <p14:sldId id="692"/>
            <p14:sldId id="601"/>
            <p14:sldId id="663"/>
            <p14:sldId id="731"/>
            <p14:sldId id="732"/>
            <p14:sldId id="733"/>
          </p14:sldIdLst>
        </p14:section>
        <p14:section name="Untitled Section" id="{7A2D55F2-3ACF-4B06-A064-0637AA07FA67}">
          <p14:sldIdLst/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AAF"/>
    <a:srgbClr val="C6C8FD"/>
    <a:srgbClr val="E2A2FD"/>
    <a:srgbClr val="CBD5FF"/>
    <a:srgbClr val="FF0F5E"/>
    <a:srgbClr val="A7CEFF"/>
    <a:srgbClr val="AAD4FF"/>
    <a:srgbClr val="FF499B"/>
    <a:srgbClr val="FF3F93"/>
    <a:srgbClr val="FF2D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 autoAdjust="0"/>
    <p:restoredTop sz="89716" autoAdjust="0"/>
  </p:normalViewPr>
  <p:slideViewPr>
    <p:cSldViewPr>
      <p:cViewPr>
        <p:scale>
          <a:sx n="95" d="100"/>
          <a:sy n="95" d="100"/>
        </p:scale>
        <p:origin x="-1098" y="-73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414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viewProps" Target="viewProps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handoutMaster" Target="handoutMasters/handoutMaster1.xml"/><Relationship Id="rId9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ableStyles" Target="tableStyle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wmf"/></Relationships>
</file>

<file path=ppt/drawings/_rels/vmlDrawing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93.wmf"/><Relationship Id="rId1" Type="http://schemas.openxmlformats.org/officeDocument/2006/relationships/image" Target="../media/image92.wmf"/></Relationships>
</file>

<file path=ppt/drawings/_rels/vmlDrawing11.vml.rels><?xml version="1.0" encoding="UTF-8" standalone="yes"?>
<Relationships xmlns="http://schemas.openxmlformats.org/package/2006/relationships"><Relationship Id="rId2" Type="http://schemas.openxmlformats.org/officeDocument/2006/relationships/image" Target="../media/image94.wmf"/><Relationship Id="rId1" Type="http://schemas.openxmlformats.org/officeDocument/2006/relationships/image" Target="../media/image92.w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97.wmf"/><Relationship Id="rId7" Type="http://schemas.openxmlformats.org/officeDocument/2006/relationships/image" Target="../media/image101.wmf"/><Relationship Id="rId2" Type="http://schemas.openxmlformats.org/officeDocument/2006/relationships/image" Target="../media/image96.wmf"/><Relationship Id="rId1" Type="http://schemas.openxmlformats.org/officeDocument/2006/relationships/image" Target="../media/image95.wmf"/><Relationship Id="rId6" Type="http://schemas.openxmlformats.org/officeDocument/2006/relationships/image" Target="../media/image100.wmf"/><Relationship Id="rId5" Type="http://schemas.openxmlformats.org/officeDocument/2006/relationships/image" Target="../media/image99.wmf"/><Relationship Id="rId4" Type="http://schemas.openxmlformats.org/officeDocument/2006/relationships/image" Target="../media/image98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96.wmf"/></Relationships>
</file>

<file path=ppt/drawings/_rels/vmlDrawing14.v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wmf"/><Relationship Id="rId3" Type="http://schemas.openxmlformats.org/officeDocument/2006/relationships/image" Target="../media/image105.wmf"/><Relationship Id="rId7" Type="http://schemas.openxmlformats.org/officeDocument/2006/relationships/image" Target="../media/image109.wmf"/><Relationship Id="rId2" Type="http://schemas.openxmlformats.org/officeDocument/2006/relationships/image" Target="../media/image104.wmf"/><Relationship Id="rId1" Type="http://schemas.openxmlformats.org/officeDocument/2006/relationships/image" Target="../media/image96.wmf"/><Relationship Id="rId6" Type="http://schemas.openxmlformats.org/officeDocument/2006/relationships/image" Target="../media/image108.wmf"/><Relationship Id="rId5" Type="http://schemas.openxmlformats.org/officeDocument/2006/relationships/image" Target="../media/image107.wmf"/><Relationship Id="rId10" Type="http://schemas.openxmlformats.org/officeDocument/2006/relationships/image" Target="../media/image112.wmf"/><Relationship Id="rId4" Type="http://schemas.openxmlformats.org/officeDocument/2006/relationships/image" Target="../media/image106.wmf"/><Relationship Id="rId9" Type="http://schemas.openxmlformats.org/officeDocument/2006/relationships/image" Target="../media/image111.wmf"/></Relationships>
</file>

<file path=ppt/drawings/_rels/vmlDrawing15.v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wmf"/><Relationship Id="rId3" Type="http://schemas.openxmlformats.org/officeDocument/2006/relationships/image" Target="../media/image105.wmf"/><Relationship Id="rId7" Type="http://schemas.openxmlformats.org/officeDocument/2006/relationships/image" Target="../media/image109.wmf"/><Relationship Id="rId2" Type="http://schemas.openxmlformats.org/officeDocument/2006/relationships/image" Target="../media/image104.wmf"/><Relationship Id="rId1" Type="http://schemas.openxmlformats.org/officeDocument/2006/relationships/image" Target="../media/image96.wmf"/><Relationship Id="rId6" Type="http://schemas.openxmlformats.org/officeDocument/2006/relationships/image" Target="../media/image108.wmf"/><Relationship Id="rId5" Type="http://schemas.openxmlformats.org/officeDocument/2006/relationships/image" Target="../media/image107.wmf"/><Relationship Id="rId4" Type="http://schemas.openxmlformats.org/officeDocument/2006/relationships/image" Target="../media/image106.wmf"/><Relationship Id="rId9" Type="http://schemas.openxmlformats.org/officeDocument/2006/relationships/image" Target="../media/image111.wmf"/></Relationships>
</file>

<file path=ppt/drawings/_rels/vmlDrawing16.v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wmf"/><Relationship Id="rId3" Type="http://schemas.openxmlformats.org/officeDocument/2006/relationships/image" Target="../media/image105.wmf"/><Relationship Id="rId7" Type="http://schemas.openxmlformats.org/officeDocument/2006/relationships/image" Target="../media/image109.wmf"/><Relationship Id="rId2" Type="http://schemas.openxmlformats.org/officeDocument/2006/relationships/image" Target="../media/image104.wmf"/><Relationship Id="rId1" Type="http://schemas.openxmlformats.org/officeDocument/2006/relationships/image" Target="../media/image96.wmf"/><Relationship Id="rId6" Type="http://schemas.openxmlformats.org/officeDocument/2006/relationships/image" Target="../media/image108.wmf"/><Relationship Id="rId5" Type="http://schemas.openxmlformats.org/officeDocument/2006/relationships/image" Target="../media/image107.wmf"/><Relationship Id="rId4" Type="http://schemas.openxmlformats.org/officeDocument/2006/relationships/image" Target="../media/image106.wmf"/></Relationships>
</file>

<file path=ppt/drawings/_rels/vmlDrawing17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wmf"/><Relationship Id="rId7" Type="http://schemas.openxmlformats.org/officeDocument/2006/relationships/image" Target="../media/image109.wmf"/><Relationship Id="rId2" Type="http://schemas.openxmlformats.org/officeDocument/2006/relationships/image" Target="../media/image104.wmf"/><Relationship Id="rId1" Type="http://schemas.openxmlformats.org/officeDocument/2006/relationships/image" Target="../media/image96.wmf"/><Relationship Id="rId6" Type="http://schemas.openxmlformats.org/officeDocument/2006/relationships/image" Target="../media/image108.wmf"/><Relationship Id="rId5" Type="http://schemas.openxmlformats.org/officeDocument/2006/relationships/image" Target="../media/image107.wmf"/><Relationship Id="rId4" Type="http://schemas.openxmlformats.org/officeDocument/2006/relationships/image" Target="../media/image106.wmf"/></Relationships>
</file>

<file path=ppt/drawings/_rels/vmlDrawing18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wmf"/><Relationship Id="rId2" Type="http://schemas.openxmlformats.org/officeDocument/2006/relationships/image" Target="../media/image104.wmf"/><Relationship Id="rId1" Type="http://schemas.openxmlformats.org/officeDocument/2006/relationships/image" Target="../media/image96.wmf"/><Relationship Id="rId6" Type="http://schemas.openxmlformats.org/officeDocument/2006/relationships/image" Target="../media/image108.wmf"/><Relationship Id="rId5" Type="http://schemas.openxmlformats.org/officeDocument/2006/relationships/image" Target="../media/image107.wmf"/><Relationship Id="rId4" Type="http://schemas.openxmlformats.org/officeDocument/2006/relationships/image" Target="../media/image106.wmf"/></Relationships>
</file>

<file path=ppt/drawings/_rels/vmlDrawing19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wmf"/><Relationship Id="rId2" Type="http://schemas.openxmlformats.org/officeDocument/2006/relationships/image" Target="../media/image104.wmf"/><Relationship Id="rId1" Type="http://schemas.openxmlformats.org/officeDocument/2006/relationships/image" Target="../media/image96.wmf"/><Relationship Id="rId5" Type="http://schemas.openxmlformats.org/officeDocument/2006/relationships/image" Target="../media/image107.wmf"/><Relationship Id="rId4" Type="http://schemas.openxmlformats.org/officeDocument/2006/relationships/image" Target="../media/image106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wmf"/></Relationships>
</file>

<file path=ppt/drawings/_rels/vmlDrawing20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wmf"/><Relationship Id="rId2" Type="http://schemas.openxmlformats.org/officeDocument/2006/relationships/image" Target="../media/image104.wmf"/><Relationship Id="rId1" Type="http://schemas.openxmlformats.org/officeDocument/2006/relationships/image" Target="../media/image96.wmf"/><Relationship Id="rId4" Type="http://schemas.openxmlformats.org/officeDocument/2006/relationships/image" Target="../media/image106.wmf"/></Relationships>
</file>

<file path=ppt/drawings/_rels/vmlDrawing2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wmf"/><Relationship Id="rId2" Type="http://schemas.openxmlformats.org/officeDocument/2006/relationships/image" Target="../media/image104.wmf"/><Relationship Id="rId1" Type="http://schemas.openxmlformats.org/officeDocument/2006/relationships/image" Target="../media/image96.wmf"/></Relationships>
</file>

<file path=ppt/drawings/_rels/vmlDrawing2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wmf"/><Relationship Id="rId1" Type="http://schemas.openxmlformats.org/officeDocument/2006/relationships/image" Target="../media/image96.w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96.w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96.w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96.wmf"/></Relationships>
</file>

<file path=ppt/drawings/_rels/vmlDrawing26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wmf"/><Relationship Id="rId1" Type="http://schemas.openxmlformats.org/officeDocument/2006/relationships/image" Target="../media/image124.wmf"/></Relationships>
</file>

<file path=ppt/drawings/_rels/vmlDrawing27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wmf"/><Relationship Id="rId2" Type="http://schemas.openxmlformats.org/officeDocument/2006/relationships/image" Target="../media/image127.wmf"/><Relationship Id="rId1" Type="http://schemas.openxmlformats.org/officeDocument/2006/relationships/image" Target="../media/image126.wmf"/></Relationships>
</file>

<file path=ppt/drawings/_rels/vmlDrawing28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wmf"/><Relationship Id="rId2" Type="http://schemas.openxmlformats.org/officeDocument/2006/relationships/image" Target="../media/image130.wmf"/><Relationship Id="rId1" Type="http://schemas.openxmlformats.org/officeDocument/2006/relationships/image" Target="../media/image129.wmf"/><Relationship Id="rId4" Type="http://schemas.openxmlformats.org/officeDocument/2006/relationships/image" Target="../media/image132.wmf"/></Relationships>
</file>

<file path=ppt/drawings/_rels/vmlDrawing29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wmf"/><Relationship Id="rId1" Type="http://schemas.openxmlformats.org/officeDocument/2006/relationships/image" Target="../media/image133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50.wmf"/><Relationship Id="rId2" Type="http://schemas.openxmlformats.org/officeDocument/2006/relationships/image" Target="../media/image49.wmf"/><Relationship Id="rId1" Type="http://schemas.openxmlformats.org/officeDocument/2006/relationships/image" Target="../media/image48.wmf"/><Relationship Id="rId6" Type="http://schemas.openxmlformats.org/officeDocument/2006/relationships/image" Target="../media/image53.wmf"/><Relationship Id="rId5" Type="http://schemas.openxmlformats.org/officeDocument/2006/relationships/image" Target="../media/image52.wmf"/><Relationship Id="rId4" Type="http://schemas.openxmlformats.org/officeDocument/2006/relationships/image" Target="../media/image51.wmf"/></Relationships>
</file>

<file path=ppt/drawings/_rels/vmlDrawing30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wmf"/><Relationship Id="rId2" Type="http://schemas.openxmlformats.org/officeDocument/2006/relationships/image" Target="../media/image135.wmf"/><Relationship Id="rId1" Type="http://schemas.openxmlformats.org/officeDocument/2006/relationships/image" Target="../media/image130.wmf"/></Relationships>
</file>

<file path=ppt/drawings/_rels/vmlDrawing3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wmf"/><Relationship Id="rId2" Type="http://schemas.openxmlformats.org/officeDocument/2006/relationships/image" Target="../media/image138.wmf"/><Relationship Id="rId1" Type="http://schemas.openxmlformats.org/officeDocument/2006/relationships/image" Target="../media/image137.wmf"/><Relationship Id="rId4" Type="http://schemas.openxmlformats.org/officeDocument/2006/relationships/image" Target="../media/image140.wmf"/></Relationships>
</file>

<file path=ppt/drawings/_rels/vmlDrawing3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wmf"/><Relationship Id="rId2" Type="http://schemas.openxmlformats.org/officeDocument/2006/relationships/image" Target="../media/image142.wmf"/><Relationship Id="rId1" Type="http://schemas.openxmlformats.org/officeDocument/2006/relationships/image" Target="../media/image141.wmf"/><Relationship Id="rId4" Type="http://schemas.openxmlformats.org/officeDocument/2006/relationships/image" Target="../media/image144.wmf"/></Relationships>
</file>

<file path=ppt/drawings/_rels/vmlDrawing3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wmf"/><Relationship Id="rId2" Type="http://schemas.openxmlformats.org/officeDocument/2006/relationships/image" Target="../media/image138.wmf"/><Relationship Id="rId1" Type="http://schemas.openxmlformats.org/officeDocument/2006/relationships/image" Target="../media/image137.wmf"/><Relationship Id="rId4" Type="http://schemas.openxmlformats.org/officeDocument/2006/relationships/image" Target="../media/image140.wmf"/></Relationships>
</file>

<file path=ppt/drawings/_rels/vmlDrawing3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wmf"/><Relationship Id="rId2" Type="http://schemas.openxmlformats.org/officeDocument/2006/relationships/image" Target="../media/image142.wmf"/><Relationship Id="rId1" Type="http://schemas.openxmlformats.org/officeDocument/2006/relationships/image" Target="../media/image141.wmf"/><Relationship Id="rId4" Type="http://schemas.openxmlformats.org/officeDocument/2006/relationships/image" Target="../media/image144.wmf"/></Relationships>
</file>

<file path=ppt/drawings/_rels/vmlDrawing3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5.wmf"/></Relationships>
</file>

<file path=ppt/drawings/_rels/vmlDrawing3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5.wmf"/></Relationships>
</file>

<file path=ppt/drawings/_rels/vmlDrawing3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5.wmf"/></Relationships>
</file>

<file path=ppt/drawings/_rels/vmlDrawing3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5.wmf"/></Relationships>
</file>

<file path=ppt/drawings/_rels/vmlDrawing3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5.wmf"/></Relationships>
</file>

<file path=ppt/drawings/_rels/vmlDrawing4.vml.rels><?xml version="1.0" encoding="UTF-8" standalone="yes"?>
<Relationships xmlns="http://schemas.openxmlformats.org/package/2006/relationships"><Relationship Id="rId8" Type="http://schemas.openxmlformats.org/officeDocument/2006/relationships/image" Target="../media/image61.wmf"/><Relationship Id="rId3" Type="http://schemas.openxmlformats.org/officeDocument/2006/relationships/image" Target="../media/image56.wmf"/><Relationship Id="rId7" Type="http://schemas.openxmlformats.org/officeDocument/2006/relationships/image" Target="../media/image60.wmf"/><Relationship Id="rId2" Type="http://schemas.openxmlformats.org/officeDocument/2006/relationships/image" Target="../media/image55.wmf"/><Relationship Id="rId1" Type="http://schemas.openxmlformats.org/officeDocument/2006/relationships/image" Target="../media/image54.wmf"/><Relationship Id="rId6" Type="http://schemas.openxmlformats.org/officeDocument/2006/relationships/image" Target="../media/image59.wmf"/><Relationship Id="rId5" Type="http://schemas.openxmlformats.org/officeDocument/2006/relationships/image" Target="../media/image58.wmf"/><Relationship Id="rId4" Type="http://schemas.openxmlformats.org/officeDocument/2006/relationships/image" Target="../media/image57.wmf"/></Relationships>
</file>

<file path=ppt/drawings/_rels/vmlDrawing4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5.wmf"/></Relationships>
</file>

<file path=ppt/drawings/_rels/vmlDrawing4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5.wmf"/></Relationships>
</file>

<file path=ppt/drawings/_rels/vmlDrawing4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5.wmf"/></Relationships>
</file>

<file path=ppt/drawings/_rels/vmlDrawing4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wmf"/><Relationship Id="rId2" Type="http://schemas.openxmlformats.org/officeDocument/2006/relationships/image" Target="../media/image169.wmf"/><Relationship Id="rId1" Type="http://schemas.openxmlformats.org/officeDocument/2006/relationships/image" Target="../media/image168.wmf"/></Relationships>
</file>

<file path=ppt/drawings/_rels/vmlDrawing4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1.wmf"/></Relationships>
</file>

<file path=ppt/drawings/_rels/vmlDrawing45.v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wmf"/><Relationship Id="rId1" Type="http://schemas.openxmlformats.org/officeDocument/2006/relationships/image" Target="../media/image171.wmf"/></Relationships>
</file>

<file path=ppt/drawings/_rels/vmlDrawing4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wmf"/><Relationship Id="rId2" Type="http://schemas.openxmlformats.org/officeDocument/2006/relationships/image" Target="../media/image174.wmf"/><Relationship Id="rId1" Type="http://schemas.openxmlformats.org/officeDocument/2006/relationships/image" Target="../media/image171.wmf"/></Relationships>
</file>

<file path=ppt/drawings/_rels/vmlDrawing47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wmf"/><Relationship Id="rId2" Type="http://schemas.openxmlformats.org/officeDocument/2006/relationships/image" Target="../media/image174.wmf"/><Relationship Id="rId1" Type="http://schemas.openxmlformats.org/officeDocument/2006/relationships/image" Target="../media/image171.wmf"/></Relationships>
</file>

<file path=ppt/drawings/_rels/vmlDrawing4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9.wmf"/></Relationships>
</file>

<file path=ppt/drawings/_rels/vmlDrawing49.v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wmf"/><Relationship Id="rId2" Type="http://schemas.openxmlformats.org/officeDocument/2006/relationships/image" Target="../media/image181.wmf"/><Relationship Id="rId1" Type="http://schemas.openxmlformats.org/officeDocument/2006/relationships/image" Target="../media/image180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65.wmf"/><Relationship Id="rId2" Type="http://schemas.openxmlformats.org/officeDocument/2006/relationships/image" Target="../media/image64.wmf"/><Relationship Id="rId1" Type="http://schemas.openxmlformats.org/officeDocument/2006/relationships/image" Target="../media/image63.wmf"/></Relationships>
</file>

<file path=ppt/drawings/_rels/vmlDrawing6.vml.rels><?xml version="1.0" encoding="UTF-8" standalone="yes"?>
<Relationships xmlns="http://schemas.openxmlformats.org/package/2006/relationships"><Relationship Id="rId8" Type="http://schemas.openxmlformats.org/officeDocument/2006/relationships/image" Target="../media/image71.wmf"/><Relationship Id="rId3" Type="http://schemas.openxmlformats.org/officeDocument/2006/relationships/image" Target="../media/image66.wmf"/><Relationship Id="rId7" Type="http://schemas.openxmlformats.org/officeDocument/2006/relationships/image" Target="../media/image70.wmf"/><Relationship Id="rId2" Type="http://schemas.openxmlformats.org/officeDocument/2006/relationships/image" Target="../media/image65.wmf"/><Relationship Id="rId1" Type="http://schemas.openxmlformats.org/officeDocument/2006/relationships/image" Target="../media/image63.wmf"/><Relationship Id="rId6" Type="http://schemas.openxmlformats.org/officeDocument/2006/relationships/image" Target="../media/image69.wmf"/><Relationship Id="rId5" Type="http://schemas.openxmlformats.org/officeDocument/2006/relationships/image" Target="../media/image68.wmf"/><Relationship Id="rId4" Type="http://schemas.openxmlformats.org/officeDocument/2006/relationships/image" Target="../media/image67.wmf"/></Relationships>
</file>

<file path=ppt/drawings/_rels/vmlDrawing7.vml.rels><?xml version="1.0" encoding="UTF-8" standalone="yes"?>
<Relationships xmlns="http://schemas.openxmlformats.org/package/2006/relationships"><Relationship Id="rId8" Type="http://schemas.openxmlformats.org/officeDocument/2006/relationships/image" Target="../media/image75.wmf"/><Relationship Id="rId3" Type="http://schemas.openxmlformats.org/officeDocument/2006/relationships/image" Target="../media/image66.wmf"/><Relationship Id="rId7" Type="http://schemas.openxmlformats.org/officeDocument/2006/relationships/image" Target="../media/image74.wmf"/><Relationship Id="rId2" Type="http://schemas.openxmlformats.org/officeDocument/2006/relationships/image" Target="../media/image65.wmf"/><Relationship Id="rId1" Type="http://schemas.openxmlformats.org/officeDocument/2006/relationships/image" Target="../media/image63.wmf"/><Relationship Id="rId6" Type="http://schemas.openxmlformats.org/officeDocument/2006/relationships/image" Target="../media/image70.wmf"/><Relationship Id="rId5" Type="http://schemas.openxmlformats.org/officeDocument/2006/relationships/image" Target="../media/image69.wmf"/><Relationship Id="rId4" Type="http://schemas.openxmlformats.org/officeDocument/2006/relationships/image" Target="../media/image67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79.wmf"/><Relationship Id="rId2" Type="http://schemas.openxmlformats.org/officeDocument/2006/relationships/image" Target="../media/image78.wmf"/><Relationship Id="rId1" Type="http://schemas.openxmlformats.org/officeDocument/2006/relationships/image" Target="../media/image77.wmf"/><Relationship Id="rId4" Type="http://schemas.openxmlformats.org/officeDocument/2006/relationships/image" Target="../media/image80.w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90.wmf"/><Relationship Id="rId2" Type="http://schemas.openxmlformats.org/officeDocument/2006/relationships/image" Target="../media/image78.wmf"/><Relationship Id="rId1" Type="http://schemas.openxmlformats.org/officeDocument/2006/relationships/image" Target="../media/image77.wmf"/><Relationship Id="rId4" Type="http://schemas.openxmlformats.org/officeDocument/2006/relationships/image" Target="../media/image91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889250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776663" y="0"/>
            <a:ext cx="2889250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94A142-94D3-43E4-8E0A-81B2BA7ADBF6}" type="datetimeFigureOut">
              <a:rPr lang="en-US" smtClean="0"/>
              <a:pPr/>
              <a:t>6/9/2012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07525"/>
            <a:ext cx="2889250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776663" y="9407525"/>
            <a:ext cx="2889250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3E96D4-5AA0-45EA-A276-941686994DC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2350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889250" cy="49522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776707" y="0"/>
            <a:ext cx="2889250" cy="49522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57DA11-78DF-4564-9D43-06126D889A8C}" type="datetimeFigureOut">
              <a:rPr lang="en-US" smtClean="0"/>
              <a:pPr/>
              <a:t>6/9/2012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857250" y="742950"/>
            <a:ext cx="4953000" cy="3714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66750" y="4704596"/>
            <a:ext cx="5334000" cy="44569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07473"/>
            <a:ext cx="2889250" cy="49522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776707" y="9407473"/>
            <a:ext cx="2889250" cy="49522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2D3599-AB4F-404D-A550-3F32899218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9993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2D3599-AB4F-404D-A550-3F32899218EF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zh-TW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2D3599-AB4F-404D-A550-3F32899218EF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 </a:t>
            </a:r>
            <a:r>
              <a:rPr lang="en-US" b="1" dirty="0" smtClean="0"/>
              <a:t>Color blindness help 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2D3599-AB4F-404D-A550-3F32899218EF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120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 </a:t>
            </a:r>
            <a:r>
              <a:rPr lang="en-US" b="1" dirty="0" smtClean="0"/>
              <a:t>Color blindness help 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2D3599-AB4F-404D-A550-3F32899218EF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120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2D3599-AB4F-404D-A550-3F32899218EF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2D3599-AB4F-404D-A550-3F32899218EF}" type="slidenum">
              <a:rPr lang="en-US" smtClean="0"/>
              <a:pPr/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2D3599-AB4F-404D-A550-3F32899218EF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2527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 smtClean="0">
                <a:solidFill>
                  <a:srgbClr val="FFC000"/>
                </a:solidFill>
              </a:rPr>
              <a:t>Local methods: Given</a:t>
            </a:r>
            <a:r>
              <a:rPr lang="en-US" altLang="zh-TW" sz="1200" baseline="0" dirty="0" smtClean="0">
                <a:solidFill>
                  <a:srgbClr val="FFC000"/>
                </a:solidFill>
              </a:rPr>
              <a:t> a color image, a gray image is generated using naive color-to-gray methods such as YUV , Lab system. At the same time, color contrast is extracted.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aseline="0" dirty="0" smtClean="0">
                <a:solidFill>
                  <a:srgbClr val="FFC000"/>
                </a:solidFill>
              </a:rPr>
              <a:t>We use color contrast  map to enhance obtained gray image. It can avoid color contrast loss.</a:t>
            </a:r>
            <a:endParaRPr lang="en-US" altLang="zh-TW" sz="1200" dirty="0" smtClean="0">
              <a:solidFill>
                <a:srgbClr val="FFC000"/>
              </a:solidFill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dirty="0" smtClean="0">
              <a:solidFill>
                <a:srgbClr val="FFC000"/>
              </a:solidFill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 smtClean="0">
                <a:solidFill>
                  <a:schemeClr val="bg1"/>
                </a:solidFill>
              </a:rPr>
              <a:t>Pixels with same color  may  output different gray value.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 smtClean="0">
                <a:solidFill>
                  <a:schemeClr val="bg1"/>
                </a:solidFill>
              </a:rPr>
              <a:t>It </a:t>
            </a:r>
            <a:r>
              <a:rPr lang="en-US" sz="1200" dirty="0" smtClean="0">
                <a:solidFill>
                  <a:schemeClr val="bg1"/>
                </a:solidFill>
              </a:rPr>
              <a:t>relies on the local chrominance edges for enhancement.</a:t>
            </a:r>
            <a:r>
              <a:rPr lang="en-US" sz="1200" baseline="0" dirty="0" smtClean="0">
                <a:solidFill>
                  <a:schemeClr val="bg1"/>
                </a:solidFill>
              </a:rPr>
              <a:t> </a:t>
            </a:r>
            <a:r>
              <a:rPr lang="en-US" altLang="zh-TW" sz="3200" dirty="0" smtClean="0">
                <a:solidFill>
                  <a:srgbClr val="FFC000"/>
                </a:solidFill>
              </a:rPr>
              <a:t>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3200" dirty="0" smtClean="0">
              <a:solidFill>
                <a:srgbClr val="FFC000"/>
              </a:solidFill>
            </a:endParaRPr>
          </a:p>
          <a:p>
            <a:r>
              <a:rPr lang="en-US" sz="3200" dirty="0" smtClean="0">
                <a:solidFill>
                  <a:srgbClr val="FF0000"/>
                </a:solidFill>
              </a:rPr>
              <a:t>Appearance of constant color regions  may distort.</a:t>
            </a:r>
          </a:p>
          <a:p>
            <a:endParaRPr lang="en-US" sz="3200" dirty="0" smtClean="0">
              <a:solidFill>
                <a:srgbClr val="FF0000"/>
              </a:solidFill>
            </a:endParaRPr>
          </a:p>
          <a:p>
            <a:r>
              <a:rPr lang="en-US" sz="3200" dirty="0" smtClean="0">
                <a:solidFill>
                  <a:srgbClr val="FF0000"/>
                </a:solidFill>
              </a:rPr>
              <a:t>Haloing artifacts may produce.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3200" dirty="0" smtClean="0">
              <a:solidFill>
                <a:schemeClr val="bg1"/>
              </a:solidFill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dirty="0" smtClean="0">
              <a:solidFill>
                <a:schemeClr val="bg1"/>
              </a:solidFill>
            </a:endParaRPr>
          </a:p>
          <a:p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2D3599-AB4F-404D-A550-3F32899218EF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zh-TW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altLang="zh-TW" sz="1200" dirty="0" smtClean="0">
              <a:solidFill>
                <a:schemeClr val="bg1"/>
              </a:solidFill>
            </a:endParaRPr>
          </a:p>
          <a:p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2D3599-AB4F-404D-A550-3F32899218EF}" type="slidenum">
              <a:rPr lang="en-US" smtClean="0"/>
              <a:pPr/>
              <a:t>18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zh-TW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altLang="zh-TW" sz="1200" dirty="0" smtClean="0">
              <a:solidFill>
                <a:schemeClr val="bg1"/>
              </a:solidFill>
            </a:endParaRPr>
          </a:p>
          <a:p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2D3599-AB4F-404D-A550-3F32899218EF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2D3599-AB4F-404D-A550-3F32899218EF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0145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2D3599-AB4F-404D-A550-3F32899218EF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33629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Our main contribution is threefold.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2D3599-AB4F-404D-A550-3F32899218EF}" type="slidenum">
              <a:rPr lang="en-US" smtClean="0"/>
              <a:pPr/>
              <a:t>24</a:t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2D3599-AB4F-404D-A550-3F32899218EF}" type="slidenum">
              <a:rPr lang="en-US" smtClean="0"/>
              <a:pPr/>
              <a:t>25</a:t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Traditional methods</a:t>
            </a:r>
            <a:r>
              <a:rPr lang="en-US" baseline="0" dirty="0" smtClean="0"/>
              <a:t> are strictly preserving, meaning that the </a:t>
            </a:r>
            <a:r>
              <a:rPr lang="en-US" baseline="0" dirty="0" err="1" smtClean="0"/>
              <a:t>constrast</a:t>
            </a:r>
            <a:r>
              <a:rPr lang="en-US" baseline="0" dirty="0" smtClean="0"/>
              <a:t> in color and in grayscale is signed and they should be the same.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As discussed, it is not optimal. We thus propose a </a:t>
            </a:r>
            <a:r>
              <a:rPr lang="en-US" baseline="0" dirty="0" err="1" smtClean="0"/>
              <a:t>bimodel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constrast</a:t>
            </a:r>
            <a:r>
              <a:rPr lang="en-US" baseline="0" dirty="0" smtClean="0"/>
              <a:t> preserving. As for the blue and red, the contrast can be in any order. So We say it is bimodal.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2D3599-AB4F-404D-A550-3F32899218EF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09793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Sign</a:t>
            </a:r>
            <a:r>
              <a:rPr lang="en-US" baseline="0" dirty="0" smtClean="0"/>
              <a:t> compares x and y under given color order system, if x &gt; y, it outputs +1, otherwise -1.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2D3599-AB4F-404D-A550-3F32899218EF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09793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Sign</a:t>
            </a:r>
            <a:r>
              <a:rPr lang="en-US" baseline="0" dirty="0" smtClean="0"/>
              <a:t> compares x and y under given color order system, if x &gt; y, it outputs +1, otherwise -1.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2D3599-AB4F-404D-A550-3F32899218EF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09793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This is only for ambiguous</a:t>
            </a:r>
            <a:r>
              <a:rPr lang="en-US" baseline="0" dirty="0" smtClean="0"/>
              <a:t> color pairs.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2D3599-AB4F-404D-A550-3F32899218EF}" type="slidenum">
              <a:rPr lang="en-US" smtClean="0"/>
              <a:pPr/>
              <a:t>31</a:t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 also</a:t>
            </a:r>
            <a:r>
              <a:rPr lang="en-US" baseline="0" dirty="0" smtClean="0"/>
              <a:t> define unambiguous color pair. For example, if there are two colors, in all three channels, one is brighter than the other. There is no ambiguity to define the order.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2D3599-AB4F-404D-A550-3F32899218EF}" type="slidenum">
              <a:rPr lang="en-US" smtClean="0"/>
              <a:pPr/>
              <a:t>32</a:t>
            </a:fld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2D3599-AB4F-404D-A550-3F32899218EF}" type="slidenum">
              <a:rPr lang="en-US" smtClean="0"/>
              <a:pPr/>
              <a:t>33</a:t>
            </a:fld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2D3599-AB4F-404D-A550-3F32899218EF}" type="slidenum">
              <a:rPr lang="en-US" smtClean="0"/>
              <a:pPr/>
              <a:t>34</a:t>
            </a:fld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variable</a:t>
            </a:r>
            <a:r>
              <a:rPr lang="en-US" baseline="0" dirty="0" smtClean="0"/>
              <a:t> to optimize is huge.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2D3599-AB4F-404D-A550-3F32899218EF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5027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2D3599-AB4F-404D-A550-3F32899218EF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44537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</a:t>
            </a:r>
            <a:r>
              <a:rPr lang="en-US" baseline="0" dirty="0" smtClean="0"/>
              <a:t> is color pixel RGB, g is gray output.</a:t>
            </a:r>
          </a:p>
          <a:p>
            <a:r>
              <a:rPr lang="en-US" dirty="0" smtClean="0"/>
              <a:t>W is parametric</a:t>
            </a:r>
            <a:r>
              <a:rPr lang="en-US" baseline="0" dirty="0" smtClean="0"/>
              <a:t> to optimize.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This can significantly reduce the variables while not causing visual artifacts.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2D3599-AB4F-404D-A550-3F32899218EF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50276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combination with the monomials actually</a:t>
            </a:r>
            <a:r>
              <a:rPr lang="en-US" baseline="0" dirty="0" smtClean="0"/>
              <a:t> include many widely used intensity or brightness construction, as proven in the paper.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2D3599-AB4F-404D-A550-3F32899218EF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69316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linear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2D3599-AB4F-404D-A550-3F32899218EF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05148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2D3599-AB4F-404D-A550-3F32899218EF}" type="slidenum">
              <a:rPr lang="en-US" smtClean="0"/>
              <a:pPr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2371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2D3599-AB4F-404D-A550-3F32899218EF}" type="slidenum">
              <a:rPr lang="en-US" smtClean="0"/>
              <a:pPr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2371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Red region: color</a:t>
            </a:r>
            <a:r>
              <a:rPr lang="en-US" baseline="0" dirty="0" smtClean="0"/>
              <a:t> contrast &gt; 10. Green region: gray contrast &gt; 10 under </a:t>
            </a:r>
            <a:r>
              <a:rPr lang="en-US" dirty="0" smtClean="0"/>
              <a:t>color</a:t>
            </a:r>
            <a:r>
              <a:rPr lang="en-US" baseline="0" dirty="0" smtClean="0"/>
              <a:t> contrast  &gt; 10.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2D3599-AB4F-404D-A550-3F32899218EF}" type="slidenum">
              <a:rPr lang="en-US" smtClean="0"/>
              <a:pPr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2371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Red region: color</a:t>
            </a:r>
            <a:r>
              <a:rPr lang="en-US" baseline="0" dirty="0" smtClean="0"/>
              <a:t> contrast &gt; 10. Green region: gray contrast &gt; 10 under </a:t>
            </a:r>
            <a:r>
              <a:rPr lang="en-US" dirty="0" smtClean="0"/>
              <a:t>color</a:t>
            </a:r>
            <a:r>
              <a:rPr lang="en-US" baseline="0" dirty="0" smtClean="0"/>
              <a:t> contrast  &gt; 10.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2D3599-AB4F-404D-A550-3F32899218EF}" type="slidenum">
              <a:rPr lang="en-US" smtClean="0"/>
              <a:pPr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2371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Red region: color</a:t>
            </a:r>
            <a:r>
              <a:rPr lang="en-US" baseline="0" dirty="0" smtClean="0"/>
              <a:t> contrast &gt; 10. Green region: gray contrast &gt; 10 under </a:t>
            </a:r>
            <a:r>
              <a:rPr lang="en-US" dirty="0" smtClean="0"/>
              <a:t>color</a:t>
            </a:r>
            <a:r>
              <a:rPr lang="en-US" baseline="0" dirty="0" smtClean="0"/>
              <a:t> contrast  &gt; 10.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2D3599-AB4F-404D-A550-3F32899218EF}" type="slidenum">
              <a:rPr lang="en-US" smtClean="0"/>
              <a:pPr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2371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2D3599-AB4F-404D-A550-3F32899218EF}" type="slidenum">
              <a:rPr lang="en-US" smtClean="0"/>
              <a:pPr/>
              <a:t>81</a:t>
            </a:fld>
            <a:endParaRPr 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2D3599-AB4F-404D-A550-3F32899218EF}" type="slidenum">
              <a:rPr lang="en-US" smtClean="0"/>
              <a:pPr/>
              <a:t>82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2D3599-AB4F-404D-A550-3F32899218EF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39515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Contrast</a:t>
            </a:r>
            <a:r>
              <a:rPr lang="en-US" baseline="0" dirty="0" smtClean="0"/>
              <a:t> is maintain, but it </a:t>
            </a:r>
            <a:r>
              <a:rPr lang="en-US" baseline="0" smtClean="0"/>
              <a:t>is unpleasing.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2D3599-AB4F-404D-A550-3F32899218EF}" type="slidenum">
              <a:rPr lang="en-US" smtClean="0"/>
              <a:pPr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3095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2D3599-AB4F-404D-A550-3F32899218EF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3951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2D3599-AB4F-404D-A550-3F32899218EF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3951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Print</a:t>
            </a:r>
            <a:r>
              <a:rPr lang="en-US" baseline="0" dirty="0" smtClean="0"/>
              <a:t> using HP printer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2D3599-AB4F-404D-A550-3F32899218EF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3951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Print</a:t>
            </a:r>
            <a:r>
              <a:rPr lang="en-US" baseline="0" dirty="0" smtClean="0"/>
              <a:t> using HP printer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2D3599-AB4F-404D-A550-3F32899218EF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3951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Print</a:t>
            </a:r>
            <a:r>
              <a:rPr lang="en-US" baseline="0" dirty="0" smtClean="0"/>
              <a:t> using HP printer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2D3599-AB4F-404D-A550-3F32899218EF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3951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effectLst>
                  <a:outerShdw blurRad="50800" dist="38100" dir="2700000" algn="tl" rotWithShape="0">
                    <a:schemeClr val="bg1">
                      <a:lumMod val="75000"/>
                      <a:alpha val="40000"/>
                    </a:schemeClr>
                  </a:outerShdw>
                </a:effectLst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rgbClr val="CC99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2974E-D678-459A-9B16-124C5DFC06EF}" type="datetimeFigureOut">
              <a:rPr lang="en-US" smtClean="0"/>
              <a:pPr/>
              <a:t>6/9/2012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FE393E-29CA-4746-A2A4-B432428BFEE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2974E-D678-459A-9B16-124C5DFC06EF}" type="datetimeFigureOut">
              <a:rPr lang="en-US" smtClean="0"/>
              <a:pPr/>
              <a:t>6/9/2012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FE393E-29CA-4746-A2A4-B432428BFEE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2974E-D678-459A-9B16-124C5DFC06EF}" type="datetimeFigureOut">
              <a:rPr lang="en-US" smtClean="0"/>
              <a:pPr/>
              <a:t>6/9/2012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FE393E-29CA-4746-A2A4-B432428BFEE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>
              <a:buClr>
                <a:srgbClr val="CC9900"/>
              </a:buClr>
              <a:defRPr/>
            </a:lvl2pPr>
            <a:lvl3pPr>
              <a:buClr>
                <a:srgbClr val="CC9900"/>
              </a:buClr>
              <a:defRPr/>
            </a:lvl3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2974E-D678-459A-9B16-124C5DFC06EF}" type="datetimeFigureOut">
              <a:rPr lang="en-US" smtClean="0"/>
              <a:pPr/>
              <a:t>6/9/2012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FE393E-29CA-4746-A2A4-B432428BFEE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2974E-D678-459A-9B16-124C5DFC06EF}" type="datetimeFigureOut">
              <a:rPr lang="en-US" smtClean="0"/>
              <a:pPr/>
              <a:t>6/9/2012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FE393E-29CA-4746-A2A4-B432428BFEE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buClr>
                <a:srgbClr val="CC9900"/>
              </a:buClr>
              <a:defRPr sz="2400"/>
            </a:lvl2pPr>
            <a:lvl3pPr>
              <a:buClr>
                <a:srgbClr val="CC9900"/>
              </a:buCl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buClr>
                <a:srgbClr val="CC9900"/>
              </a:buClr>
              <a:defRPr sz="2400"/>
            </a:lvl2pPr>
            <a:lvl3pPr>
              <a:buClr>
                <a:srgbClr val="CC9900"/>
              </a:buCl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2974E-D678-459A-9B16-124C5DFC06EF}" type="datetimeFigureOut">
              <a:rPr lang="en-US" smtClean="0"/>
              <a:pPr/>
              <a:t>6/9/2012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FE393E-29CA-4746-A2A4-B432428BFEE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2974E-D678-459A-9B16-124C5DFC06EF}" type="datetimeFigureOut">
              <a:rPr lang="en-US" smtClean="0"/>
              <a:pPr/>
              <a:t>6/9/2012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FE393E-29CA-4746-A2A4-B432428BFEE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2974E-D678-459A-9B16-124C5DFC06EF}" type="datetimeFigureOut">
              <a:rPr lang="en-US" smtClean="0"/>
              <a:pPr/>
              <a:t>6/9/2012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FE393E-29CA-4746-A2A4-B432428BFEE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2974E-D678-459A-9B16-124C5DFC06EF}" type="datetimeFigureOut">
              <a:rPr lang="en-US" smtClean="0"/>
              <a:pPr/>
              <a:t>6/9/2012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FE393E-29CA-4746-A2A4-B432428BFEE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2974E-D678-459A-9B16-124C5DFC06EF}" type="datetimeFigureOut">
              <a:rPr lang="en-US" smtClean="0"/>
              <a:pPr/>
              <a:t>6/9/2012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FE393E-29CA-4746-A2A4-B432428BFEE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2974E-D678-459A-9B16-124C5DFC06EF}" type="datetimeFigureOut">
              <a:rPr lang="en-US" smtClean="0"/>
              <a:pPr/>
              <a:t>6/9/2012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FE393E-29CA-4746-A2A4-B432428BFEE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F2974E-D678-459A-9B16-124C5DFC06EF}" type="datetimeFigureOut">
              <a:rPr lang="en-US" smtClean="0"/>
              <a:pPr/>
              <a:t>6/9/2012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FE393E-29CA-4746-A2A4-B432428BFEE0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rgbClr val="CC9900"/>
        </a:buClr>
        <a:buFont typeface="Arial" pitchFamily="34" charset="0"/>
        <a:buChar char="•"/>
        <a:defRPr sz="3200" kern="12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1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image" Target="../media/image18.png"/><Relationship Id="rId5" Type="http://schemas.openxmlformats.org/officeDocument/2006/relationships/image" Target="../media/image17.jpe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jpe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2.png"/><Relationship Id="rId4" Type="http://schemas.openxmlformats.org/officeDocument/2006/relationships/image" Target="../media/image21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2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5" Type="http://schemas.openxmlformats.org/officeDocument/2006/relationships/image" Target="../media/image31.jpeg"/><Relationship Id="rId4" Type="http://schemas.openxmlformats.org/officeDocument/2006/relationships/image" Target="../media/image26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7" Type="http://schemas.openxmlformats.org/officeDocument/2006/relationships/image" Target="../media/image3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.bin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9.png"/><Relationship Id="rId2" Type="http://schemas.openxmlformats.org/officeDocument/2006/relationships/tags" Target="../tags/tag5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notesSlide" Target="../notesSlides/notesSlide17.xml"/><Relationship Id="rId9" Type="http://schemas.openxmlformats.org/officeDocument/2006/relationships/image" Target="../media/image36.wm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wmf"/><Relationship Id="rId3" Type="http://schemas.openxmlformats.org/officeDocument/2006/relationships/slideLayout" Target="../slideLayouts/slideLayout2.xml"/><Relationship Id="rId7" Type="http://schemas.openxmlformats.org/officeDocument/2006/relationships/oleObject" Target="../embeddings/oleObject2.bin"/><Relationship Id="rId2" Type="http://schemas.openxmlformats.org/officeDocument/2006/relationships/tags" Target="../tags/tag6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41.png"/><Relationship Id="rId5" Type="http://schemas.openxmlformats.org/officeDocument/2006/relationships/image" Target="../media/image39.png"/><Relationship Id="rId4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wmf"/><Relationship Id="rId13" Type="http://schemas.openxmlformats.org/officeDocument/2006/relationships/oleObject" Target="../embeddings/oleObject8.bin"/><Relationship Id="rId3" Type="http://schemas.openxmlformats.org/officeDocument/2006/relationships/oleObject" Target="../embeddings/oleObject3.bin"/><Relationship Id="rId7" Type="http://schemas.openxmlformats.org/officeDocument/2006/relationships/oleObject" Target="../embeddings/oleObject5.bin"/><Relationship Id="rId12" Type="http://schemas.openxmlformats.org/officeDocument/2006/relationships/image" Target="../media/image52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49.wmf"/><Relationship Id="rId11" Type="http://schemas.openxmlformats.org/officeDocument/2006/relationships/oleObject" Target="../embeddings/oleObject7.bin"/><Relationship Id="rId5" Type="http://schemas.openxmlformats.org/officeDocument/2006/relationships/oleObject" Target="../embeddings/oleObject4.bin"/><Relationship Id="rId10" Type="http://schemas.openxmlformats.org/officeDocument/2006/relationships/image" Target="../media/image51.wmf"/><Relationship Id="rId4" Type="http://schemas.openxmlformats.org/officeDocument/2006/relationships/image" Target="../media/image48.wmf"/><Relationship Id="rId9" Type="http://schemas.openxmlformats.org/officeDocument/2006/relationships/oleObject" Target="../embeddings/oleObject6.bin"/><Relationship Id="rId14" Type="http://schemas.openxmlformats.org/officeDocument/2006/relationships/image" Target="../media/image53.wmf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wmf"/><Relationship Id="rId13" Type="http://schemas.openxmlformats.org/officeDocument/2006/relationships/oleObject" Target="../embeddings/oleObject14.bin"/><Relationship Id="rId18" Type="http://schemas.openxmlformats.org/officeDocument/2006/relationships/oleObject" Target="../embeddings/oleObject16.bin"/><Relationship Id="rId3" Type="http://schemas.openxmlformats.org/officeDocument/2006/relationships/oleObject" Target="../embeddings/oleObject9.bin"/><Relationship Id="rId7" Type="http://schemas.openxmlformats.org/officeDocument/2006/relationships/oleObject" Target="../embeddings/oleObject11.bin"/><Relationship Id="rId12" Type="http://schemas.openxmlformats.org/officeDocument/2006/relationships/image" Target="../media/image58.wmf"/><Relationship Id="rId17" Type="http://schemas.openxmlformats.org/officeDocument/2006/relationships/image" Target="../media/image60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15.bin"/><Relationship Id="rId1" Type="http://schemas.openxmlformats.org/officeDocument/2006/relationships/vmlDrawing" Target="../drawings/vmlDrawing4.vml"/><Relationship Id="rId6" Type="http://schemas.openxmlformats.org/officeDocument/2006/relationships/image" Target="../media/image55.wmf"/><Relationship Id="rId11" Type="http://schemas.openxmlformats.org/officeDocument/2006/relationships/oleObject" Target="../embeddings/oleObject13.bin"/><Relationship Id="rId5" Type="http://schemas.openxmlformats.org/officeDocument/2006/relationships/oleObject" Target="../embeddings/oleObject10.bin"/><Relationship Id="rId15" Type="http://schemas.openxmlformats.org/officeDocument/2006/relationships/image" Target="../media/image62.png"/><Relationship Id="rId10" Type="http://schemas.openxmlformats.org/officeDocument/2006/relationships/image" Target="../media/image57.wmf"/><Relationship Id="rId19" Type="http://schemas.openxmlformats.org/officeDocument/2006/relationships/image" Target="../media/image61.wmf"/><Relationship Id="rId4" Type="http://schemas.openxmlformats.org/officeDocument/2006/relationships/image" Target="../media/image54.wmf"/><Relationship Id="rId9" Type="http://schemas.openxmlformats.org/officeDocument/2006/relationships/oleObject" Target="../embeddings/oleObject12.bin"/><Relationship Id="rId14" Type="http://schemas.openxmlformats.org/officeDocument/2006/relationships/image" Target="../media/image59.wmf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9.bin"/><Relationship Id="rId3" Type="http://schemas.openxmlformats.org/officeDocument/2006/relationships/notesSlide" Target="../notesSlides/notesSlide22.xml"/><Relationship Id="rId7" Type="http://schemas.openxmlformats.org/officeDocument/2006/relationships/image" Target="../media/image64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18.bin"/><Relationship Id="rId5" Type="http://schemas.openxmlformats.org/officeDocument/2006/relationships/image" Target="../media/image63.wmf"/><Relationship Id="rId4" Type="http://schemas.openxmlformats.org/officeDocument/2006/relationships/oleObject" Target="../embeddings/oleObject17.bin"/><Relationship Id="rId9" Type="http://schemas.openxmlformats.org/officeDocument/2006/relationships/image" Target="../media/image65.wmf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2.bin"/><Relationship Id="rId13" Type="http://schemas.openxmlformats.org/officeDocument/2006/relationships/image" Target="../media/image73.png"/><Relationship Id="rId18" Type="http://schemas.openxmlformats.org/officeDocument/2006/relationships/oleObject" Target="../embeddings/oleObject26.bin"/><Relationship Id="rId3" Type="http://schemas.openxmlformats.org/officeDocument/2006/relationships/notesSlide" Target="../notesSlides/notesSlide23.xml"/><Relationship Id="rId21" Type="http://schemas.openxmlformats.org/officeDocument/2006/relationships/image" Target="../media/image71.wmf"/><Relationship Id="rId7" Type="http://schemas.openxmlformats.org/officeDocument/2006/relationships/image" Target="../media/image65.wmf"/><Relationship Id="rId12" Type="http://schemas.openxmlformats.org/officeDocument/2006/relationships/image" Target="../media/image67.wmf"/><Relationship Id="rId17" Type="http://schemas.openxmlformats.org/officeDocument/2006/relationships/image" Target="../media/image69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25.bin"/><Relationship Id="rId20" Type="http://schemas.openxmlformats.org/officeDocument/2006/relationships/oleObject" Target="../embeddings/oleObject27.bin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21.bin"/><Relationship Id="rId11" Type="http://schemas.openxmlformats.org/officeDocument/2006/relationships/oleObject" Target="../embeddings/oleObject23.bin"/><Relationship Id="rId5" Type="http://schemas.openxmlformats.org/officeDocument/2006/relationships/image" Target="../media/image63.wmf"/><Relationship Id="rId15" Type="http://schemas.openxmlformats.org/officeDocument/2006/relationships/image" Target="../media/image68.wmf"/><Relationship Id="rId10" Type="http://schemas.openxmlformats.org/officeDocument/2006/relationships/image" Target="../media/image72.png"/><Relationship Id="rId19" Type="http://schemas.openxmlformats.org/officeDocument/2006/relationships/image" Target="../media/image70.wmf"/><Relationship Id="rId4" Type="http://schemas.openxmlformats.org/officeDocument/2006/relationships/oleObject" Target="../embeddings/oleObject20.bin"/><Relationship Id="rId9" Type="http://schemas.openxmlformats.org/officeDocument/2006/relationships/image" Target="../media/image66.wmf"/><Relationship Id="rId14" Type="http://schemas.openxmlformats.org/officeDocument/2006/relationships/oleObject" Target="../embeddings/oleObject24.bin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0.bin"/><Relationship Id="rId13" Type="http://schemas.openxmlformats.org/officeDocument/2006/relationships/oleObject" Target="../embeddings/oleObject32.bin"/><Relationship Id="rId18" Type="http://schemas.openxmlformats.org/officeDocument/2006/relationships/oleObject" Target="../embeddings/oleObject34.bin"/><Relationship Id="rId3" Type="http://schemas.openxmlformats.org/officeDocument/2006/relationships/notesSlide" Target="../notesSlides/notesSlide24.xml"/><Relationship Id="rId21" Type="http://schemas.openxmlformats.org/officeDocument/2006/relationships/image" Target="../media/image75.wmf"/><Relationship Id="rId7" Type="http://schemas.openxmlformats.org/officeDocument/2006/relationships/image" Target="../media/image65.wmf"/><Relationship Id="rId12" Type="http://schemas.openxmlformats.org/officeDocument/2006/relationships/image" Target="../media/image67.wmf"/><Relationship Id="rId17" Type="http://schemas.openxmlformats.org/officeDocument/2006/relationships/image" Target="../media/image76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70.wmf"/><Relationship Id="rId20" Type="http://schemas.openxmlformats.org/officeDocument/2006/relationships/oleObject" Target="../embeddings/oleObject35.bin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29.bin"/><Relationship Id="rId11" Type="http://schemas.openxmlformats.org/officeDocument/2006/relationships/oleObject" Target="../embeddings/oleObject31.bin"/><Relationship Id="rId5" Type="http://schemas.openxmlformats.org/officeDocument/2006/relationships/image" Target="../media/image63.wmf"/><Relationship Id="rId15" Type="http://schemas.openxmlformats.org/officeDocument/2006/relationships/oleObject" Target="../embeddings/oleObject33.bin"/><Relationship Id="rId10" Type="http://schemas.openxmlformats.org/officeDocument/2006/relationships/image" Target="../media/image72.png"/><Relationship Id="rId19" Type="http://schemas.openxmlformats.org/officeDocument/2006/relationships/image" Target="../media/image74.wmf"/><Relationship Id="rId4" Type="http://schemas.openxmlformats.org/officeDocument/2006/relationships/oleObject" Target="../embeddings/oleObject28.bin"/><Relationship Id="rId9" Type="http://schemas.openxmlformats.org/officeDocument/2006/relationships/image" Target="../media/image66.wmf"/><Relationship Id="rId14" Type="http://schemas.openxmlformats.org/officeDocument/2006/relationships/image" Target="../media/image69.wmf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13" Type="http://schemas.openxmlformats.org/officeDocument/2006/relationships/image" Target="../media/image86.png"/><Relationship Id="rId18" Type="http://schemas.openxmlformats.org/officeDocument/2006/relationships/oleObject" Target="../embeddings/oleObject40.bin"/><Relationship Id="rId3" Type="http://schemas.openxmlformats.org/officeDocument/2006/relationships/notesSlide" Target="../notesSlides/notesSlide26.xml"/><Relationship Id="rId21" Type="http://schemas.openxmlformats.org/officeDocument/2006/relationships/oleObject" Target="../embeddings/oleObject43.bin"/><Relationship Id="rId7" Type="http://schemas.openxmlformats.org/officeDocument/2006/relationships/image" Target="../media/image78.wmf"/><Relationship Id="rId12" Type="http://schemas.openxmlformats.org/officeDocument/2006/relationships/image" Target="../media/image85.png"/><Relationship Id="rId17" Type="http://schemas.openxmlformats.org/officeDocument/2006/relationships/image" Target="../media/image80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39.bin"/><Relationship Id="rId20" Type="http://schemas.openxmlformats.org/officeDocument/2006/relationships/oleObject" Target="../embeddings/oleObject42.bin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37.bin"/><Relationship Id="rId11" Type="http://schemas.openxmlformats.org/officeDocument/2006/relationships/image" Target="../media/image84.png"/><Relationship Id="rId24" Type="http://schemas.openxmlformats.org/officeDocument/2006/relationships/image" Target="../media/image89.png"/><Relationship Id="rId5" Type="http://schemas.openxmlformats.org/officeDocument/2006/relationships/image" Target="../media/image77.wmf"/><Relationship Id="rId15" Type="http://schemas.openxmlformats.org/officeDocument/2006/relationships/image" Target="../media/image79.wmf"/><Relationship Id="rId23" Type="http://schemas.openxmlformats.org/officeDocument/2006/relationships/image" Target="../media/image88.png"/><Relationship Id="rId10" Type="http://schemas.openxmlformats.org/officeDocument/2006/relationships/image" Target="../media/image83.png"/><Relationship Id="rId19" Type="http://schemas.openxmlformats.org/officeDocument/2006/relationships/oleObject" Target="../embeddings/oleObject41.bin"/><Relationship Id="rId4" Type="http://schemas.openxmlformats.org/officeDocument/2006/relationships/oleObject" Target="../embeddings/oleObject36.bin"/><Relationship Id="rId9" Type="http://schemas.openxmlformats.org/officeDocument/2006/relationships/image" Target="../media/image82.png"/><Relationship Id="rId14" Type="http://schemas.openxmlformats.org/officeDocument/2006/relationships/oleObject" Target="../embeddings/oleObject38.bin"/><Relationship Id="rId22" Type="http://schemas.openxmlformats.org/officeDocument/2006/relationships/image" Target="../media/image87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6.bin"/><Relationship Id="rId3" Type="http://schemas.openxmlformats.org/officeDocument/2006/relationships/notesSlide" Target="../notesSlides/notesSlide27.xml"/><Relationship Id="rId7" Type="http://schemas.openxmlformats.org/officeDocument/2006/relationships/image" Target="../media/image78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45.bin"/><Relationship Id="rId11" Type="http://schemas.openxmlformats.org/officeDocument/2006/relationships/image" Target="../media/image91.wmf"/><Relationship Id="rId5" Type="http://schemas.openxmlformats.org/officeDocument/2006/relationships/image" Target="../media/image77.wmf"/><Relationship Id="rId10" Type="http://schemas.openxmlformats.org/officeDocument/2006/relationships/oleObject" Target="../embeddings/oleObject47.bin"/><Relationship Id="rId4" Type="http://schemas.openxmlformats.org/officeDocument/2006/relationships/oleObject" Target="../embeddings/oleObject44.bin"/><Relationship Id="rId9" Type="http://schemas.openxmlformats.org/officeDocument/2006/relationships/image" Target="../media/image90.wmf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notesSlide" Target="../notesSlides/notesSlide29.xml"/><Relationship Id="rId7" Type="http://schemas.openxmlformats.org/officeDocument/2006/relationships/image" Target="../media/image93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49.bin"/><Relationship Id="rId5" Type="http://schemas.openxmlformats.org/officeDocument/2006/relationships/image" Target="../media/image92.wmf"/><Relationship Id="rId4" Type="http://schemas.openxmlformats.org/officeDocument/2006/relationships/oleObject" Target="../embeddings/oleObject48.bin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7" Type="http://schemas.openxmlformats.org/officeDocument/2006/relationships/image" Target="../media/image94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6" Type="http://schemas.openxmlformats.org/officeDocument/2006/relationships/oleObject" Target="../embeddings/oleObject51.bin"/><Relationship Id="rId5" Type="http://schemas.openxmlformats.org/officeDocument/2006/relationships/image" Target="../media/image92.wmf"/><Relationship Id="rId4" Type="http://schemas.openxmlformats.org/officeDocument/2006/relationships/oleObject" Target="../embeddings/oleObject50.bin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4.bin"/><Relationship Id="rId13" Type="http://schemas.openxmlformats.org/officeDocument/2006/relationships/image" Target="../media/image99.wmf"/><Relationship Id="rId3" Type="http://schemas.openxmlformats.org/officeDocument/2006/relationships/notesSlide" Target="../notesSlides/notesSlide31.xml"/><Relationship Id="rId7" Type="http://schemas.openxmlformats.org/officeDocument/2006/relationships/image" Target="../media/image96.wmf"/><Relationship Id="rId12" Type="http://schemas.openxmlformats.org/officeDocument/2006/relationships/oleObject" Target="../embeddings/oleObject56.bin"/><Relationship Id="rId17" Type="http://schemas.openxmlformats.org/officeDocument/2006/relationships/image" Target="../media/image101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58.bin"/><Relationship Id="rId1" Type="http://schemas.openxmlformats.org/officeDocument/2006/relationships/vmlDrawing" Target="../drawings/vmlDrawing12.vml"/><Relationship Id="rId6" Type="http://schemas.openxmlformats.org/officeDocument/2006/relationships/oleObject" Target="../embeddings/oleObject53.bin"/><Relationship Id="rId11" Type="http://schemas.openxmlformats.org/officeDocument/2006/relationships/image" Target="../media/image98.wmf"/><Relationship Id="rId5" Type="http://schemas.openxmlformats.org/officeDocument/2006/relationships/image" Target="../media/image95.wmf"/><Relationship Id="rId15" Type="http://schemas.openxmlformats.org/officeDocument/2006/relationships/image" Target="../media/image100.wmf"/><Relationship Id="rId10" Type="http://schemas.openxmlformats.org/officeDocument/2006/relationships/oleObject" Target="../embeddings/oleObject55.bin"/><Relationship Id="rId4" Type="http://schemas.openxmlformats.org/officeDocument/2006/relationships/oleObject" Target="../embeddings/oleObject52.bin"/><Relationship Id="rId9" Type="http://schemas.openxmlformats.org/officeDocument/2006/relationships/image" Target="../media/image97.wmf"/><Relationship Id="rId14" Type="http://schemas.openxmlformats.org/officeDocument/2006/relationships/oleObject" Target="../embeddings/oleObject57.bin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103.png"/><Relationship Id="rId5" Type="http://schemas.openxmlformats.org/officeDocument/2006/relationships/image" Target="../media/image96.wmf"/><Relationship Id="rId4" Type="http://schemas.openxmlformats.org/officeDocument/2006/relationships/oleObject" Target="../embeddings/oleObject59.bin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2.bin"/><Relationship Id="rId13" Type="http://schemas.openxmlformats.org/officeDocument/2006/relationships/image" Target="../media/image107.wmf"/><Relationship Id="rId18" Type="http://schemas.openxmlformats.org/officeDocument/2006/relationships/oleObject" Target="../embeddings/oleObject67.bin"/><Relationship Id="rId3" Type="http://schemas.openxmlformats.org/officeDocument/2006/relationships/image" Target="../media/image102.png"/><Relationship Id="rId21" Type="http://schemas.openxmlformats.org/officeDocument/2006/relationships/image" Target="../media/image111.wmf"/><Relationship Id="rId7" Type="http://schemas.openxmlformats.org/officeDocument/2006/relationships/image" Target="../media/image104.wmf"/><Relationship Id="rId12" Type="http://schemas.openxmlformats.org/officeDocument/2006/relationships/oleObject" Target="../embeddings/oleObject64.bin"/><Relationship Id="rId17" Type="http://schemas.openxmlformats.org/officeDocument/2006/relationships/image" Target="../media/image109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66.bin"/><Relationship Id="rId20" Type="http://schemas.openxmlformats.org/officeDocument/2006/relationships/oleObject" Target="../embeddings/oleObject68.bin"/><Relationship Id="rId1" Type="http://schemas.openxmlformats.org/officeDocument/2006/relationships/vmlDrawing" Target="../drawings/vmlDrawing14.vml"/><Relationship Id="rId6" Type="http://schemas.openxmlformats.org/officeDocument/2006/relationships/oleObject" Target="../embeddings/oleObject61.bin"/><Relationship Id="rId11" Type="http://schemas.openxmlformats.org/officeDocument/2006/relationships/image" Target="../media/image106.wmf"/><Relationship Id="rId5" Type="http://schemas.openxmlformats.org/officeDocument/2006/relationships/image" Target="../media/image96.wmf"/><Relationship Id="rId15" Type="http://schemas.openxmlformats.org/officeDocument/2006/relationships/image" Target="../media/image108.wmf"/><Relationship Id="rId23" Type="http://schemas.openxmlformats.org/officeDocument/2006/relationships/image" Target="../media/image112.wmf"/><Relationship Id="rId10" Type="http://schemas.openxmlformats.org/officeDocument/2006/relationships/oleObject" Target="../embeddings/oleObject63.bin"/><Relationship Id="rId19" Type="http://schemas.openxmlformats.org/officeDocument/2006/relationships/image" Target="../media/image110.wmf"/><Relationship Id="rId4" Type="http://schemas.openxmlformats.org/officeDocument/2006/relationships/oleObject" Target="../embeddings/oleObject60.bin"/><Relationship Id="rId9" Type="http://schemas.openxmlformats.org/officeDocument/2006/relationships/image" Target="../media/image105.wmf"/><Relationship Id="rId14" Type="http://schemas.openxmlformats.org/officeDocument/2006/relationships/oleObject" Target="../embeddings/oleObject65.bin"/><Relationship Id="rId22" Type="http://schemas.openxmlformats.org/officeDocument/2006/relationships/oleObject" Target="../embeddings/oleObject69.bin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wmf"/><Relationship Id="rId13" Type="http://schemas.openxmlformats.org/officeDocument/2006/relationships/oleObject" Target="../embeddings/oleObject74.bin"/><Relationship Id="rId18" Type="http://schemas.openxmlformats.org/officeDocument/2006/relationships/image" Target="../media/image109.wmf"/><Relationship Id="rId3" Type="http://schemas.openxmlformats.org/officeDocument/2006/relationships/image" Target="../media/image102.png"/><Relationship Id="rId21" Type="http://schemas.openxmlformats.org/officeDocument/2006/relationships/oleObject" Target="../embeddings/oleObject78.bin"/><Relationship Id="rId7" Type="http://schemas.openxmlformats.org/officeDocument/2006/relationships/oleObject" Target="../embeddings/oleObject71.bin"/><Relationship Id="rId12" Type="http://schemas.openxmlformats.org/officeDocument/2006/relationships/image" Target="../media/image106.wmf"/><Relationship Id="rId17" Type="http://schemas.openxmlformats.org/officeDocument/2006/relationships/oleObject" Target="../embeddings/oleObject76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08.wmf"/><Relationship Id="rId20" Type="http://schemas.openxmlformats.org/officeDocument/2006/relationships/image" Target="../media/image110.wmf"/><Relationship Id="rId1" Type="http://schemas.openxmlformats.org/officeDocument/2006/relationships/vmlDrawing" Target="../drawings/vmlDrawing15.vml"/><Relationship Id="rId6" Type="http://schemas.openxmlformats.org/officeDocument/2006/relationships/image" Target="../media/image113.png"/><Relationship Id="rId11" Type="http://schemas.openxmlformats.org/officeDocument/2006/relationships/oleObject" Target="../embeddings/oleObject73.bin"/><Relationship Id="rId5" Type="http://schemas.openxmlformats.org/officeDocument/2006/relationships/image" Target="../media/image96.wmf"/><Relationship Id="rId15" Type="http://schemas.openxmlformats.org/officeDocument/2006/relationships/oleObject" Target="../embeddings/oleObject75.bin"/><Relationship Id="rId10" Type="http://schemas.openxmlformats.org/officeDocument/2006/relationships/image" Target="../media/image105.wmf"/><Relationship Id="rId19" Type="http://schemas.openxmlformats.org/officeDocument/2006/relationships/oleObject" Target="../embeddings/oleObject77.bin"/><Relationship Id="rId4" Type="http://schemas.openxmlformats.org/officeDocument/2006/relationships/oleObject" Target="../embeddings/oleObject70.bin"/><Relationship Id="rId9" Type="http://schemas.openxmlformats.org/officeDocument/2006/relationships/oleObject" Target="../embeddings/oleObject72.bin"/><Relationship Id="rId14" Type="http://schemas.openxmlformats.org/officeDocument/2006/relationships/image" Target="../media/image107.wmf"/><Relationship Id="rId22" Type="http://schemas.openxmlformats.org/officeDocument/2006/relationships/image" Target="../media/image111.wmf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0.bin"/><Relationship Id="rId13" Type="http://schemas.openxmlformats.org/officeDocument/2006/relationships/image" Target="../media/image106.wmf"/><Relationship Id="rId18" Type="http://schemas.openxmlformats.org/officeDocument/2006/relationships/oleObject" Target="../embeddings/oleObject85.bin"/><Relationship Id="rId3" Type="http://schemas.openxmlformats.org/officeDocument/2006/relationships/image" Target="../media/image102.png"/><Relationship Id="rId21" Type="http://schemas.openxmlformats.org/officeDocument/2006/relationships/image" Target="../media/image110.wmf"/><Relationship Id="rId7" Type="http://schemas.openxmlformats.org/officeDocument/2006/relationships/image" Target="../media/image114.png"/><Relationship Id="rId12" Type="http://schemas.openxmlformats.org/officeDocument/2006/relationships/oleObject" Target="../embeddings/oleObject82.bin"/><Relationship Id="rId17" Type="http://schemas.openxmlformats.org/officeDocument/2006/relationships/image" Target="../media/image108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84.bin"/><Relationship Id="rId20" Type="http://schemas.openxmlformats.org/officeDocument/2006/relationships/oleObject" Target="../embeddings/oleObject86.bin"/><Relationship Id="rId1" Type="http://schemas.openxmlformats.org/officeDocument/2006/relationships/vmlDrawing" Target="../drawings/vmlDrawing16.vml"/><Relationship Id="rId6" Type="http://schemas.openxmlformats.org/officeDocument/2006/relationships/image" Target="../media/image113.png"/><Relationship Id="rId11" Type="http://schemas.openxmlformats.org/officeDocument/2006/relationships/image" Target="../media/image105.wmf"/><Relationship Id="rId5" Type="http://schemas.openxmlformats.org/officeDocument/2006/relationships/image" Target="../media/image96.wmf"/><Relationship Id="rId15" Type="http://schemas.openxmlformats.org/officeDocument/2006/relationships/image" Target="../media/image107.wmf"/><Relationship Id="rId10" Type="http://schemas.openxmlformats.org/officeDocument/2006/relationships/oleObject" Target="../embeddings/oleObject81.bin"/><Relationship Id="rId19" Type="http://schemas.openxmlformats.org/officeDocument/2006/relationships/image" Target="../media/image109.wmf"/><Relationship Id="rId4" Type="http://schemas.openxmlformats.org/officeDocument/2006/relationships/oleObject" Target="../embeddings/oleObject79.bin"/><Relationship Id="rId9" Type="http://schemas.openxmlformats.org/officeDocument/2006/relationships/image" Target="../media/image104.wmf"/><Relationship Id="rId14" Type="http://schemas.openxmlformats.org/officeDocument/2006/relationships/oleObject" Target="../embeddings/oleObject83.bin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13" Type="http://schemas.openxmlformats.org/officeDocument/2006/relationships/oleObject" Target="../embeddings/oleObject90.bin"/><Relationship Id="rId18" Type="http://schemas.openxmlformats.org/officeDocument/2006/relationships/image" Target="../media/image108.wmf"/><Relationship Id="rId3" Type="http://schemas.openxmlformats.org/officeDocument/2006/relationships/image" Target="../media/image102.png"/><Relationship Id="rId7" Type="http://schemas.openxmlformats.org/officeDocument/2006/relationships/image" Target="../media/image114.png"/><Relationship Id="rId12" Type="http://schemas.openxmlformats.org/officeDocument/2006/relationships/image" Target="../media/image105.wmf"/><Relationship Id="rId17" Type="http://schemas.openxmlformats.org/officeDocument/2006/relationships/oleObject" Target="../embeddings/oleObject92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07.wmf"/><Relationship Id="rId20" Type="http://schemas.openxmlformats.org/officeDocument/2006/relationships/image" Target="../media/image109.wmf"/><Relationship Id="rId1" Type="http://schemas.openxmlformats.org/officeDocument/2006/relationships/vmlDrawing" Target="../drawings/vmlDrawing17.vml"/><Relationship Id="rId6" Type="http://schemas.openxmlformats.org/officeDocument/2006/relationships/image" Target="../media/image113.png"/><Relationship Id="rId11" Type="http://schemas.openxmlformats.org/officeDocument/2006/relationships/oleObject" Target="../embeddings/oleObject89.bin"/><Relationship Id="rId5" Type="http://schemas.openxmlformats.org/officeDocument/2006/relationships/image" Target="../media/image96.wmf"/><Relationship Id="rId15" Type="http://schemas.openxmlformats.org/officeDocument/2006/relationships/oleObject" Target="../embeddings/oleObject91.bin"/><Relationship Id="rId10" Type="http://schemas.openxmlformats.org/officeDocument/2006/relationships/image" Target="../media/image104.wmf"/><Relationship Id="rId19" Type="http://schemas.openxmlformats.org/officeDocument/2006/relationships/oleObject" Target="../embeddings/oleObject93.bin"/><Relationship Id="rId4" Type="http://schemas.openxmlformats.org/officeDocument/2006/relationships/oleObject" Target="../embeddings/oleObject87.bin"/><Relationship Id="rId9" Type="http://schemas.openxmlformats.org/officeDocument/2006/relationships/oleObject" Target="../embeddings/oleObject88.bin"/><Relationship Id="rId14" Type="http://schemas.openxmlformats.org/officeDocument/2006/relationships/image" Target="../media/image106.wmf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13" Type="http://schemas.openxmlformats.org/officeDocument/2006/relationships/image" Target="../media/image105.wmf"/><Relationship Id="rId18" Type="http://schemas.openxmlformats.org/officeDocument/2006/relationships/oleObject" Target="../embeddings/oleObject99.bin"/><Relationship Id="rId3" Type="http://schemas.openxmlformats.org/officeDocument/2006/relationships/image" Target="../media/image102.png"/><Relationship Id="rId7" Type="http://schemas.openxmlformats.org/officeDocument/2006/relationships/image" Target="../media/image114.png"/><Relationship Id="rId12" Type="http://schemas.openxmlformats.org/officeDocument/2006/relationships/oleObject" Target="../embeddings/oleObject96.bin"/><Relationship Id="rId17" Type="http://schemas.openxmlformats.org/officeDocument/2006/relationships/image" Target="../media/image107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98.bin"/><Relationship Id="rId1" Type="http://schemas.openxmlformats.org/officeDocument/2006/relationships/vmlDrawing" Target="../drawings/vmlDrawing18.vml"/><Relationship Id="rId6" Type="http://schemas.openxmlformats.org/officeDocument/2006/relationships/image" Target="../media/image113.png"/><Relationship Id="rId11" Type="http://schemas.openxmlformats.org/officeDocument/2006/relationships/image" Target="../media/image104.wmf"/><Relationship Id="rId5" Type="http://schemas.openxmlformats.org/officeDocument/2006/relationships/image" Target="../media/image96.wmf"/><Relationship Id="rId15" Type="http://schemas.openxmlformats.org/officeDocument/2006/relationships/image" Target="../media/image106.wmf"/><Relationship Id="rId10" Type="http://schemas.openxmlformats.org/officeDocument/2006/relationships/oleObject" Target="../embeddings/oleObject95.bin"/><Relationship Id="rId19" Type="http://schemas.openxmlformats.org/officeDocument/2006/relationships/image" Target="../media/image108.wmf"/><Relationship Id="rId4" Type="http://schemas.openxmlformats.org/officeDocument/2006/relationships/oleObject" Target="../embeddings/oleObject94.bin"/><Relationship Id="rId9" Type="http://schemas.openxmlformats.org/officeDocument/2006/relationships/image" Target="../media/image116.png"/><Relationship Id="rId14" Type="http://schemas.openxmlformats.org/officeDocument/2006/relationships/oleObject" Target="../embeddings/oleObject97.bin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13" Type="http://schemas.openxmlformats.org/officeDocument/2006/relationships/oleObject" Target="../embeddings/oleObject102.bin"/><Relationship Id="rId18" Type="http://schemas.openxmlformats.org/officeDocument/2006/relationships/image" Target="../media/image107.wmf"/><Relationship Id="rId3" Type="http://schemas.openxmlformats.org/officeDocument/2006/relationships/image" Target="../media/image102.png"/><Relationship Id="rId7" Type="http://schemas.openxmlformats.org/officeDocument/2006/relationships/image" Target="../media/image114.png"/><Relationship Id="rId12" Type="http://schemas.openxmlformats.org/officeDocument/2006/relationships/image" Target="../media/image104.wmf"/><Relationship Id="rId17" Type="http://schemas.openxmlformats.org/officeDocument/2006/relationships/oleObject" Target="../embeddings/oleObject104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06.wmf"/><Relationship Id="rId1" Type="http://schemas.openxmlformats.org/officeDocument/2006/relationships/vmlDrawing" Target="../drawings/vmlDrawing19.vml"/><Relationship Id="rId6" Type="http://schemas.openxmlformats.org/officeDocument/2006/relationships/image" Target="../media/image113.png"/><Relationship Id="rId11" Type="http://schemas.openxmlformats.org/officeDocument/2006/relationships/oleObject" Target="../embeddings/oleObject101.bin"/><Relationship Id="rId5" Type="http://schemas.openxmlformats.org/officeDocument/2006/relationships/image" Target="../media/image96.wmf"/><Relationship Id="rId15" Type="http://schemas.openxmlformats.org/officeDocument/2006/relationships/oleObject" Target="../embeddings/oleObject103.bin"/><Relationship Id="rId10" Type="http://schemas.openxmlformats.org/officeDocument/2006/relationships/image" Target="../media/image117.png"/><Relationship Id="rId4" Type="http://schemas.openxmlformats.org/officeDocument/2006/relationships/oleObject" Target="../embeddings/oleObject100.bin"/><Relationship Id="rId9" Type="http://schemas.openxmlformats.org/officeDocument/2006/relationships/image" Target="../media/image116.png"/><Relationship Id="rId14" Type="http://schemas.openxmlformats.org/officeDocument/2006/relationships/image" Target="../media/image105.wmf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13" Type="http://schemas.openxmlformats.org/officeDocument/2006/relationships/image" Target="../media/image104.wmf"/><Relationship Id="rId3" Type="http://schemas.openxmlformats.org/officeDocument/2006/relationships/image" Target="../media/image102.png"/><Relationship Id="rId7" Type="http://schemas.openxmlformats.org/officeDocument/2006/relationships/image" Target="../media/image114.png"/><Relationship Id="rId12" Type="http://schemas.openxmlformats.org/officeDocument/2006/relationships/oleObject" Target="../embeddings/oleObject106.bin"/><Relationship Id="rId17" Type="http://schemas.openxmlformats.org/officeDocument/2006/relationships/image" Target="../media/image106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108.bin"/><Relationship Id="rId1" Type="http://schemas.openxmlformats.org/officeDocument/2006/relationships/vmlDrawing" Target="../drawings/vmlDrawing20.vml"/><Relationship Id="rId6" Type="http://schemas.openxmlformats.org/officeDocument/2006/relationships/image" Target="../media/image113.png"/><Relationship Id="rId11" Type="http://schemas.openxmlformats.org/officeDocument/2006/relationships/image" Target="../media/image118.png"/><Relationship Id="rId5" Type="http://schemas.openxmlformats.org/officeDocument/2006/relationships/image" Target="../media/image96.wmf"/><Relationship Id="rId15" Type="http://schemas.openxmlformats.org/officeDocument/2006/relationships/image" Target="../media/image105.wmf"/><Relationship Id="rId10" Type="http://schemas.openxmlformats.org/officeDocument/2006/relationships/image" Target="../media/image117.png"/><Relationship Id="rId4" Type="http://schemas.openxmlformats.org/officeDocument/2006/relationships/oleObject" Target="../embeddings/oleObject105.bin"/><Relationship Id="rId9" Type="http://schemas.openxmlformats.org/officeDocument/2006/relationships/image" Target="../media/image116.png"/><Relationship Id="rId14" Type="http://schemas.openxmlformats.org/officeDocument/2006/relationships/oleObject" Target="../embeddings/oleObject107.bin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13" Type="http://schemas.openxmlformats.org/officeDocument/2006/relationships/oleObject" Target="../embeddings/oleObject110.bin"/><Relationship Id="rId3" Type="http://schemas.openxmlformats.org/officeDocument/2006/relationships/image" Target="../media/image102.png"/><Relationship Id="rId7" Type="http://schemas.openxmlformats.org/officeDocument/2006/relationships/image" Target="../media/image114.png"/><Relationship Id="rId12" Type="http://schemas.openxmlformats.org/officeDocument/2006/relationships/image" Target="../media/image119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05.wmf"/><Relationship Id="rId1" Type="http://schemas.openxmlformats.org/officeDocument/2006/relationships/vmlDrawing" Target="../drawings/vmlDrawing21.vml"/><Relationship Id="rId6" Type="http://schemas.openxmlformats.org/officeDocument/2006/relationships/image" Target="../media/image113.png"/><Relationship Id="rId11" Type="http://schemas.openxmlformats.org/officeDocument/2006/relationships/image" Target="../media/image118.png"/><Relationship Id="rId5" Type="http://schemas.openxmlformats.org/officeDocument/2006/relationships/image" Target="../media/image96.wmf"/><Relationship Id="rId15" Type="http://schemas.openxmlformats.org/officeDocument/2006/relationships/oleObject" Target="../embeddings/oleObject111.bin"/><Relationship Id="rId10" Type="http://schemas.openxmlformats.org/officeDocument/2006/relationships/image" Target="../media/image117.png"/><Relationship Id="rId4" Type="http://schemas.openxmlformats.org/officeDocument/2006/relationships/oleObject" Target="../embeddings/oleObject109.bin"/><Relationship Id="rId9" Type="http://schemas.openxmlformats.org/officeDocument/2006/relationships/image" Target="../media/image116.png"/><Relationship Id="rId14" Type="http://schemas.openxmlformats.org/officeDocument/2006/relationships/image" Target="../media/image104.wmf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13" Type="http://schemas.openxmlformats.org/officeDocument/2006/relationships/image" Target="../media/image121.png"/><Relationship Id="rId3" Type="http://schemas.openxmlformats.org/officeDocument/2006/relationships/image" Target="../media/image102.png"/><Relationship Id="rId7" Type="http://schemas.openxmlformats.org/officeDocument/2006/relationships/image" Target="../media/image114.png"/><Relationship Id="rId12" Type="http://schemas.openxmlformats.org/officeDocument/2006/relationships/image" Target="../media/image119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2.vml"/><Relationship Id="rId6" Type="http://schemas.openxmlformats.org/officeDocument/2006/relationships/image" Target="../media/image113.png"/><Relationship Id="rId11" Type="http://schemas.openxmlformats.org/officeDocument/2006/relationships/image" Target="../media/image118.png"/><Relationship Id="rId5" Type="http://schemas.openxmlformats.org/officeDocument/2006/relationships/image" Target="../media/image96.wmf"/><Relationship Id="rId15" Type="http://schemas.openxmlformats.org/officeDocument/2006/relationships/image" Target="../media/image120.wmf"/><Relationship Id="rId10" Type="http://schemas.openxmlformats.org/officeDocument/2006/relationships/image" Target="../media/image117.png"/><Relationship Id="rId4" Type="http://schemas.openxmlformats.org/officeDocument/2006/relationships/oleObject" Target="../embeddings/oleObject112.bin"/><Relationship Id="rId9" Type="http://schemas.openxmlformats.org/officeDocument/2006/relationships/image" Target="../media/image116.png"/><Relationship Id="rId14" Type="http://schemas.openxmlformats.org/officeDocument/2006/relationships/oleObject" Target="../embeddings/oleObject113.bin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13" Type="http://schemas.openxmlformats.org/officeDocument/2006/relationships/image" Target="../media/image121.png"/><Relationship Id="rId3" Type="http://schemas.openxmlformats.org/officeDocument/2006/relationships/image" Target="../media/image102.png"/><Relationship Id="rId7" Type="http://schemas.openxmlformats.org/officeDocument/2006/relationships/image" Target="../media/image114.png"/><Relationship Id="rId12" Type="http://schemas.openxmlformats.org/officeDocument/2006/relationships/image" Target="../media/image119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3.vml"/><Relationship Id="rId6" Type="http://schemas.openxmlformats.org/officeDocument/2006/relationships/image" Target="../media/image113.png"/><Relationship Id="rId11" Type="http://schemas.openxmlformats.org/officeDocument/2006/relationships/image" Target="../media/image118.png"/><Relationship Id="rId5" Type="http://schemas.openxmlformats.org/officeDocument/2006/relationships/image" Target="../media/image96.wmf"/><Relationship Id="rId10" Type="http://schemas.openxmlformats.org/officeDocument/2006/relationships/image" Target="../media/image117.png"/><Relationship Id="rId4" Type="http://schemas.openxmlformats.org/officeDocument/2006/relationships/oleObject" Target="../embeddings/oleObject114.bin"/><Relationship Id="rId9" Type="http://schemas.openxmlformats.org/officeDocument/2006/relationships/image" Target="../media/image116.png"/><Relationship Id="rId14" Type="http://schemas.openxmlformats.org/officeDocument/2006/relationships/image" Target="../media/image122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13" Type="http://schemas.openxmlformats.org/officeDocument/2006/relationships/image" Target="../media/image121.png"/><Relationship Id="rId3" Type="http://schemas.openxmlformats.org/officeDocument/2006/relationships/image" Target="../media/image102.png"/><Relationship Id="rId7" Type="http://schemas.openxmlformats.org/officeDocument/2006/relationships/image" Target="../media/image114.png"/><Relationship Id="rId12" Type="http://schemas.openxmlformats.org/officeDocument/2006/relationships/image" Target="../media/image119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4.vml"/><Relationship Id="rId6" Type="http://schemas.openxmlformats.org/officeDocument/2006/relationships/image" Target="../media/image113.png"/><Relationship Id="rId11" Type="http://schemas.openxmlformats.org/officeDocument/2006/relationships/image" Target="../media/image118.png"/><Relationship Id="rId5" Type="http://schemas.openxmlformats.org/officeDocument/2006/relationships/image" Target="../media/image96.wmf"/><Relationship Id="rId15" Type="http://schemas.openxmlformats.org/officeDocument/2006/relationships/image" Target="../media/image123.png"/><Relationship Id="rId10" Type="http://schemas.openxmlformats.org/officeDocument/2006/relationships/image" Target="../media/image117.png"/><Relationship Id="rId4" Type="http://schemas.openxmlformats.org/officeDocument/2006/relationships/oleObject" Target="../embeddings/oleObject115.bin"/><Relationship Id="rId9" Type="http://schemas.openxmlformats.org/officeDocument/2006/relationships/image" Target="../media/image116.png"/><Relationship Id="rId14" Type="http://schemas.openxmlformats.org/officeDocument/2006/relationships/image" Target="../media/image12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13" Type="http://schemas.openxmlformats.org/officeDocument/2006/relationships/image" Target="../media/image121.png"/><Relationship Id="rId3" Type="http://schemas.openxmlformats.org/officeDocument/2006/relationships/image" Target="../media/image102.png"/><Relationship Id="rId7" Type="http://schemas.openxmlformats.org/officeDocument/2006/relationships/image" Target="../media/image114.png"/><Relationship Id="rId12" Type="http://schemas.openxmlformats.org/officeDocument/2006/relationships/image" Target="../media/image119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03.png"/><Relationship Id="rId1" Type="http://schemas.openxmlformats.org/officeDocument/2006/relationships/vmlDrawing" Target="../drawings/vmlDrawing25.vml"/><Relationship Id="rId6" Type="http://schemas.openxmlformats.org/officeDocument/2006/relationships/image" Target="../media/image113.png"/><Relationship Id="rId11" Type="http://schemas.openxmlformats.org/officeDocument/2006/relationships/image" Target="../media/image118.png"/><Relationship Id="rId5" Type="http://schemas.openxmlformats.org/officeDocument/2006/relationships/image" Target="../media/image96.wmf"/><Relationship Id="rId15" Type="http://schemas.openxmlformats.org/officeDocument/2006/relationships/image" Target="../media/image123.png"/><Relationship Id="rId10" Type="http://schemas.openxmlformats.org/officeDocument/2006/relationships/image" Target="../media/image117.png"/><Relationship Id="rId4" Type="http://schemas.openxmlformats.org/officeDocument/2006/relationships/oleObject" Target="../embeddings/oleObject116.bin"/><Relationship Id="rId9" Type="http://schemas.openxmlformats.org/officeDocument/2006/relationships/image" Target="../media/image116.png"/><Relationship Id="rId14" Type="http://schemas.openxmlformats.org/officeDocument/2006/relationships/image" Target="../media/image12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6.vml"/><Relationship Id="rId6" Type="http://schemas.openxmlformats.org/officeDocument/2006/relationships/image" Target="../media/image125.wmf"/><Relationship Id="rId5" Type="http://schemas.openxmlformats.org/officeDocument/2006/relationships/oleObject" Target="../embeddings/oleObject118.bin"/><Relationship Id="rId4" Type="http://schemas.openxmlformats.org/officeDocument/2006/relationships/image" Target="../media/image124.wmf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wmf"/><Relationship Id="rId3" Type="http://schemas.openxmlformats.org/officeDocument/2006/relationships/oleObject" Target="../embeddings/oleObject119.bin"/><Relationship Id="rId7" Type="http://schemas.openxmlformats.org/officeDocument/2006/relationships/oleObject" Target="../embeddings/oleObject12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7.vml"/><Relationship Id="rId6" Type="http://schemas.openxmlformats.org/officeDocument/2006/relationships/image" Target="../media/image127.wmf"/><Relationship Id="rId5" Type="http://schemas.openxmlformats.org/officeDocument/2006/relationships/oleObject" Target="../embeddings/oleObject120.bin"/><Relationship Id="rId4" Type="http://schemas.openxmlformats.org/officeDocument/2006/relationships/image" Target="../media/image126.wmf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24.bin"/><Relationship Id="rId3" Type="http://schemas.openxmlformats.org/officeDocument/2006/relationships/notesSlide" Target="../notesSlides/notesSlide32.xml"/><Relationship Id="rId7" Type="http://schemas.openxmlformats.org/officeDocument/2006/relationships/image" Target="../media/image130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8.vml"/><Relationship Id="rId6" Type="http://schemas.openxmlformats.org/officeDocument/2006/relationships/oleObject" Target="../embeddings/oleObject123.bin"/><Relationship Id="rId11" Type="http://schemas.openxmlformats.org/officeDocument/2006/relationships/image" Target="../media/image132.wmf"/><Relationship Id="rId5" Type="http://schemas.openxmlformats.org/officeDocument/2006/relationships/image" Target="../media/image129.wmf"/><Relationship Id="rId10" Type="http://schemas.openxmlformats.org/officeDocument/2006/relationships/oleObject" Target="../embeddings/oleObject125.bin"/><Relationship Id="rId4" Type="http://schemas.openxmlformats.org/officeDocument/2006/relationships/oleObject" Target="../embeddings/oleObject122.bin"/><Relationship Id="rId9" Type="http://schemas.openxmlformats.org/officeDocument/2006/relationships/image" Target="../media/image131.wm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9.vml"/><Relationship Id="rId6" Type="http://schemas.openxmlformats.org/officeDocument/2006/relationships/image" Target="../media/image134.wmf"/><Relationship Id="rId5" Type="http://schemas.openxmlformats.org/officeDocument/2006/relationships/oleObject" Target="../embeddings/oleObject127.bin"/><Relationship Id="rId4" Type="http://schemas.openxmlformats.org/officeDocument/2006/relationships/image" Target="../media/image133.wmf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wmf"/><Relationship Id="rId3" Type="http://schemas.openxmlformats.org/officeDocument/2006/relationships/oleObject" Target="../embeddings/oleObject128.bin"/><Relationship Id="rId7" Type="http://schemas.openxmlformats.org/officeDocument/2006/relationships/oleObject" Target="../embeddings/oleObject13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0.vml"/><Relationship Id="rId6" Type="http://schemas.openxmlformats.org/officeDocument/2006/relationships/image" Target="../media/image135.wmf"/><Relationship Id="rId5" Type="http://schemas.openxmlformats.org/officeDocument/2006/relationships/oleObject" Target="../embeddings/oleObject129.bin"/><Relationship Id="rId4" Type="http://schemas.openxmlformats.org/officeDocument/2006/relationships/image" Target="../media/image130.wmf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wmf"/><Relationship Id="rId3" Type="http://schemas.openxmlformats.org/officeDocument/2006/relationships/oleObject" Target="../embeddings/oleObject131.bin"/><Relationship Id="rId7" Type="http://schemas.openxmlformats.org/officeDocument/2006/relationships/oleObject" Target="../embeddings/oleObject13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1.vml"/><Relationship Id="rId6" Type="http://schemas.openxmlformats.org/officeDocument/2006/relationships/image" Target="../media/image138.wmf"/><Relationship Id="rId5" Type="http://schemas.openxmlformats.org/officeDocument/2006/relationships/oleObject" Target="../embeddings/oleObject132.bin"/><Relationship Id="rId10" Type="http://schemas.openxmlformats.org/officeDocument/2006/relationships/image" Target="../media/image140.wmf"/><Relationship Id="rId4" Type="http://schemas.openxmlformats.org/officeDocument/2006/relationships/image" Target="../media/image137.wmf"/><Relationship Id="rId9" Type="http://schemas.openxmlformats.org/officeDocument/2006/relationships/oleObject" Target="../embeddings/oleObject134.bin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wmf"/><Relationship Id="rId3" Type="http://schemas.openxmlformats.org/officeDocument/2006/relationships/oleObject" Target="../embeddings/oleObject135.bin"/><Relationship Id="rId7" Type="http://schemas.openxmlformats.org/officeDocument/2006/relationships/oleObject" Target="../embeddings/oleObject13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2.vml"/><Relationship Id="rId6" Type="http://schemas.openxmlformats.org/officeDocument/2006/relationships/image" Target="../media/image142.wmf"/><Relationship Id="rId5" Type="http://schemas.openxmlformats.org/officeDocument/2006/relationships/oleObject" Target="../embeddings/oleObject136.bin"/><Relationship Id="rId10" Type="http://schemas.openxmlformats.org/officeDocument/2006/relationships/image" Target="../media/image144.wmf"/><Relationship Id="rId4" Type="http://schemas.openxmlformats.org/officeDocument/2006/relationships/image" Target="../media/image141.wmf"/><Relationship Id="rId9" Type="http://schemas.openxmlformats.org/officeDocument/2006/relationships/oleObject" Target="../embeddings/oleObject138.bin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wmf"/><Relationship Id="rId3" Type="http://schemas.openxmlformats.org/officeDocument/2006/relationships/oleObject" Target="../embeddings/oleObject139.bin"/><Relationship Id="rId7" Type="http://schemas.openxmlformats.org/officeDocument/2006/relationships/oleObject" Target="../embeddings/oleObject14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3.vml"/><Relationship Id="rId6" Type="http://schemas.openxmlformats.org/officeDocument/2006/relationships/image" Target="../media/image138.wmf"/><Relationship Id="rId5" Type="http://schemas.openxmlformats.org/officeDocument/2006/relationships/oleObject" Target="../embeddings/oleObject140.bin"/><Relationship Id="rId10" Type="http://schemas.openxmlformats.org/officeDocument/2006/relationships/image" Target="../media/image140.wmf"/><Relationship Id="rId4" Type="http://schemas.openxmlformats.org/officeDocument/2006/relationships/image" Target="../media/image137.wmf"/><Relationship Id="rId9" Type="http://schemas.openxmlformats.org/officeDocument/2006/relationships/oleObject" Target="../embeddings/oleObject142.bin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wmf"/><Relationship Id="rId3" Type="http://schemas.openxmlformats.org/officeDocument/2006/relationships/oleObject" Target="../embeddings/oleObject143.bin"/><Relationship Id="rId7" Type="http://schemas.openxmlformats.org/officeDocument/2006/relationships/oleObject" Target="../embeddings/oleObject14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4.vml"/><Relationship Id="rId6" Type="http://schemas.openxmlformats.org/officeDocument/2006/relationships/image" Target="../media/image142.wmf"/><Relationship Id="rId5" Type="http://schemas.openxmlformats.org/officeDocument/2006/relationships/oleObject" Target="../embeddings/oleObject144.bin"/><Relationship Id="rId10" Type="http://schemas.openxmlformats.org/officeDocument/2006/relationships/image" Target="../media/image144.wmf"/><Relationship Id="rId4" Type="http://schemas.openxmlformats.org/officeDocument/2006/relationships/image" Target="../media/image141.wmf"/><Relationship Id="rId9" Type="http://schemas.openxmlformats.org/officeDocument/2006/relationships/oleObject" Target="../embeddings/oleObject146.bin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5.vml"/><Relationship Id="rId6" Type="http://schemas.openxmlformats.org/officeDocument/2006/relationships/image" Target="../media/image145.wmf"/><Relationship Id="rId5" Type="http://schemas.openxmlformats.org/officeDocument/2006/relationships/oleObject" Target="../embeddings/oleObject147.bin"/><Relationship Id="rId4" Type="http://schemas.openxmlformats.org/officeDocument/2006/relationships/image" Target="../media/image147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6.vml"/><Relationship Id="rId6" Type="http://schemas.openxmlformats.org/officeDocument/2006/relationships/image" Target="../media/image148.png"/><Relationship Id="rId5" Type="http://schemas.openxmlformats.org/officeDocument/2006/relationships/image" Target="../media/image145.wmf"/><Relationship Id="rId4" Type="http://schemas.openxmlformats.org/officeDocument/2006/relationships/oleObject" Target="../embeddings/oleObject148.bin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7.vml"/><Relationship Id="rId6" Type="http://schemas.openxmlformats.org/officeDocument/2006/relationships/image" Target="../media/image149.png"/><Relationship Id="rId5" Type="http://schemas.openxmlformats.org/officeDocument/2006/relationships/image" Target="../media/image145.wmf"/><Relationship Id="rId4" Type="http://schemas.openxmlformats.org/officeDocument/2006/relationships/oleObject" Target="../embeddings/oleObject149.bin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8.vml"/><Relationship Id="rId6" Type="http://schemas.openxmlformats.org/officeDocument/2006/relationships/image" Target="../media/image149.png"/><Relationship Id="rId5" Type="http://schemas.openxmlformats.org/officeDocument/2006/relationships/image" Target="../media/image145.wmf"/><Relationship Id="rId4" Type="http://schemas.openxmlformats.org/officeDocument/2006/relationships/oleObject" Target="../embeddings/oleObject150.bin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9.vml"/><Relationship Id="rId6" Type="http://schemas.openxmlformats.org/officeDocument/2006/relationships/image" Target="../media/image150.png"/><Relationship Id="rId5" Type="http://schemas.openxmlformats.org/officeDocument/2006/relationships/image" Target="../media/image145.wmf"/><Relationship Id="rId4" Type="http://schemas.openxmlformats.org/officeDocument/2006/relationships/oleObject" Target="../embeddings/oleObject151.bin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0.vml"/><Relationship Id="rId6" Type="http://schemas.openxmlformats.org/officeDocument/2006/relationships/image" Target="../media/image151.png"/><Relationship Id="rId5" Type="http://schemas.openxmlformats.org/officeDocument/2006/relationships/image" Target="../media/image145.wmf"/><Relationship Id="rId4" Type="http://schemas.openxmlformats.org/officeDocument/2006/relationships/oleObject" Target="../embeddings/oleObject152.bin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1.vml"/><Relationship Id="rId6" Type="http://schemas.openxmlformats.org/officeDocument/2006/relationships/image" Target="../media/image152.png"/><Relationship Id="rId5" Type="http://schemas.openxmlformats.org/officeDocument/2006/relationships/image" Target="../media/image145.wmf"/><Relationship Id="rId4" Type="http://schemas.openxmlformats.org/officeDocument/2006/relationships/oleObject" Target="../embeddings/oleObject153.bin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2.vml"/><Relationship Id="rId6" Type="http://schemas.openxmlformats.org/officeDocument/2006/relationships/image" Target="../media/image153.png"/><Relationship Id="rId5" Type="http://schemas.openxmlformats.org/officeDocument/2006/relationships/image" Target="../media/image145.wmf"/><Relationship Id="rId4" Type="http://schemas.openxmlformats.org/officeDocument/2006/relationships/oleObject" Target="../embeddings/oleObject154.bin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6.png"/><Relationship Id="rId4" Type="http://schemas.openxmlformats.org/officeDocument/2006/relationships/image" Target="../media/image155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0.png"/><Relationship Id="rId4" Type="http://schemas.openxmlformats.org/officeDocument/2006/relationships/image" Target="../media/image15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3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7.png"/><Relationship Id="rId4" Type="http://schemas.openxmlformats.org/officeDocument/2006/relationships/image" Target="../media/image166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wmf"/><Relationship Id="rId3" Type="http://schemas.openxmlformats.org/officeDocument/2006/relationships/oleObject" Target="../embeddings/oleObject155.bin"/><Relationship Id="rId7" Type="http://schemas.openxmlformats.org/officeDocument/2006/relationships/oleObject" Target="../embeddings/oleObject15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3.vml"/><Relationship Id="rId6" Type="http://schemas.openxmlformats.org/officeDocument/2006/relationships/image" Target="../media/image169.wmf"/><Relationship Id="rId5" Type="http://schemas.openxmlformats.org/officeDocument/2006/relationships/oleObject" Target="../embeddings/oleObject156.bin"/><Relationship Id="rId4" Type="http://schemas.openxmlformats.org/officeDocument/2006/relationships/image" Target="../media/image168.wmf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7" Type="http://schemas.openxmlformats.org/officeDocument/2006/relationships/image" Target="../media/image173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4.vml"/><Relationship Id="rId6" Type="http://schemas.openxmlformats.org/officeDocument/2006/relationships/image" Target="../media/image171.wmf"/><Relationship Id="rId5" Type="http://schemas.openxmlformats.org/officeDocument/2006/relationships/oleObject" Target="../embeddings/oleObject158.bin"/><Relationship Id="rId4" Type="http://schemas.openxmlformats.org/officeDocument/2006/relationships/image" Target="../media/image172.jpe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60.bin"/><Relationship Id="rId3" Type="http://schemas.openxmlformats.org/officeDocument/2006/relationships/notesSlide" Target="../notesSlides/notesSlide34.xml"/><Relationship Id="rId7" Type="http://schemas.openxmlformats.org/officeDocument/2006/relationships/image" Target="../media/image175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5.vml"/><Relationship Id="rId6" Type="http://schemas.openxmlformats.org/officeDocument/2006/relationships/image" Target="../media/image173.png"/><Relationship Id="rId5" Type="http://schemas.openxmlformats.org/officeDocument/2006/relationships/image" Target="../media/image171.wmf"/><Relationship Id="rId4" Type="http://schemas.openxmlformats.org/officeDocument/2006/relationships/oleObject" Target="../embeddings/oleObject159.bin"/><Relationship Id="rId9" Type="http://schemas.openxmlformats.org/officeDocument/2006/relationships/image" Target="../media/image174.wmf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62.bin"/><Relationship Id="rId3" Type="http://schemas.openxmlformats.org/officeDocument/2006/relationships/notesSlide" Target="../notesSlides/notesSlide35.xml"/><Relationship Id="rId7" Type="http://schemas.openxmlformats.org/officeDocument/2006/relationships/image" Target="../media/image175.png"/><Relationship Id="rId12" Type="http://schemas.openxmlformats.org/officeDocument/2006/relationships/image" Target="../media/image176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6.vml"/><Relationship Id="rId6" Type="http://schemas.openxmlformats.org/officeDocument/2006/relationships/image" Target="../media/image173.png"/><Relationship Id="rId11" Type="http://schemas.openxmlformats.org/officeDocument/2006/relationships/oleObject" Target="../embeddings/oleObject163.bin"/><Relationship Id="rId5" Type="http://schemas.openxmlformats.org/officeDocument/2006/relationships/image" Target="../media/image171.wmf"/><Relationship Id="rId10" Type="http://schemas.openxmlformats.org/officeDocument/2006/relationships/image" Target="../media/image177.png"/><Relationship Id="rId4" Type="http://schemas.openxmlformats.org/officeDocument/2006/relationships/oleObject" Target="../embeddings/oleObject161.bin"/><Relationship Id="rId9" Type="http://schemas.openxmlformats.org/officeDocument/2006/relationships/image" Target="../media/image174.wmf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4.wmf"/><Relationship Id="rId3" Type="http://schemas.openxmlformats.org/officeDocument/2006/relationships/notesSlide" Target="../notesSlides/notesSlide36.xml"/><Relationship Id="rId7" Type="http://schemas.openxmlformats.org/officeDocument/2006/relationships/oleObject" Target="../embeddings/oleObject16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7.vml"/><Relationship Id="rId6" Type="http://schemas.openxmlformats.org/officeDocument/2006/relationships/image" Target="../media/image175.png"/><Relationship Id="rId11" Type="http://schemas.openxmlformats.org/officeDocument/2006/relationships/image" Target="../media/image178.wmf"/><Relationship Id="rId5" Type="http://schemas.openxmlformats.org/officeDocument/2006/relationships/image" Target="../media/image171.wmf"/><Relationship Id="rId10" Type="http://schemas.openxmlformats.org/officeDocument/2006/relationships/oleObject" Target="../embeddings/oleObject166.bin"/><Relationship Id="rId4" Type="http://schemas.openxmlformats.org/officeDocument/2006/relationships/oleObject" Target="../embeddings/oleObject164.bin"/><Relationship Id="rId9" Type="http://schemas.openxmlformats.org/officeDocument/2006/relationships/image" Target="../media/image177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7" Type="http://schemas.openxmlformats.org/officeDocument/2006/relationships/image" Target="../media/image179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8.vml"/><Relationship Id="rId6" Type="http://schemas.openxmlformats.org/officeDocument/2006/relationships/oleObject" Target="../embeddings/oleObject167.bin"/><Relationship Id="rId5" Type="http://schemas.openxmlformats.org/officeDocument/2006/relationships/image" Target="../media/image177.png"/><Relationship Id="rId4" Type="http://schemas.openxmlformats.org/officeDocument/2006/relationships/image" Target="../media/image175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70.bin"/><Relationship Id="rId3" Type="http://schemas.openxmlformats.org/officeDocument/2006/relationships/oleObject" Target="../embeddings/oleObject168.bin"/><Relationship Id="rId7" Type="http://schemas.openxmlformats.org/officeDocument/2006/relationships/image" Target="../media/image183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9.vml"/><Relationship Id="rId6" Type="http://schemas.openxmlformats.org/officeDocument/2006/relationships/image" Target="../media/image181.wmf"/><Relationship Id="rId5" Type="http://schemas.openxmlformats.org/officeDocument/2006/relationships/oleObject" Target="../embeddings/oleObject169.bin"/><Relationship Id="rId4" Type="http://schemas.openxmlformats.org/officeDocument/2006/relationships/image" Target="../media/image180.wmf"/><Relationship Id="rId9" Type="http://schemas.openxmlformats.org/officeDocument/2006/relationships/image" Target="../media/image182.wmf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7.png"/><Relationship Id="rId4" Type="http://schemas.openxmlformats.org/officeDocument/2006/relationships/image" Target="../media/image18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1.png"/><Relationship Id="rId4" Type="http://schemas.openxmlformats.org/officeDocument/2006/relationships/image" Target="../media/image190.pn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3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3.jpe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" y="2130425"/>
            <a:ext cx="8610600" cy="1470025"/>
          </a:xfrm>
        </p:spPr>
        <p:txBody>
          <a:bodyPr/>
          <a:lstStyle/>
          <a:p>
            <a:r>
              <a:rPr lang="en-US" dirty="0"/>
              <a:t>Contrast Preserving </a:t>
            </a:r>
            <a:r>
              <a:rPr lang="en-US" dirty="0" err="1"/>
              <a:t>Decolorization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Cewu</a:t>
            </a:r>
            <a:r>
              <a:rPr lang="en-US" dirty="0" smtClean="0"/>
              <a:t> Lu, Li </a:t>
            </a:r>
            <a:r>
              <a:rPr lang="en-US" dirty="0" err="1" smtClean="0"/>
              <a:t>Xu</a:t>
            </a:r>
            <a:r>
              <a:rPr lang="en-US" dirty="0" smtClean="0"/>
              <a:t>,  </a:t>
            </a:r>
            <a:r>
              <a:rPr lang="en-US" dirty="0" err="1" smtClean="0"/>
              <a:t>Jiaya</a:t>
            </a:r>
            <a:r>
              <a:rPr lang="en-US" dirty="0" smtClean="0"/>
              <a:t> </a:t>
            </a:r>
            <a:r>
              <a:rPr lang="en-US" dirty="0" err="1" smtClean="0"/>
              <a:t>Jia</a:t>
            </a:r>
            <a:r>
              <a:rPr lang="en-US" dirty="0" smtClean="0"/>
              <a:t>, </a:t>
            </a:r>
          </a:p>
          <a:p>
            <a:r>
              <a:rPr lang="en-US" dirty="0" smtClean="0"/>
              <a:t>The Chinese University of Hong Kong </a:t>
            </a:r>
          </a:p>
          <a:p>
            <a:endParaRPr lang="en-US" dirty="0"/>
          </a:p>
        </p:txBody>
      </p:sp>
      <p:pic>
        <p:nvPicPr>
          <p:cNvPr id="4" name="Picture 6" descr="E:\tpwu\work\SIGGRAPH09\IF\talk\CUHK_logo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758084" y="5501473"/>
            <a:ext cx="1724025" cy="1138237"/>
          </a:xfrm>
          <a:prstGeom prst="rect">
            <a:avLst/>
          </a:prstGeom>
          <a:noFill/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Decolorization</a:t>
            </a:r>
            <a:endParaRPr lang="en-US" sz="3200" dirty="0"/>
          </a:p>
        </p:txBody>
      </p:sp>
      <p:grpSp>
        <p:nvGrpSpPr>
          <p:cNvPr id="9" name="Group 8"/>
          <p:cNvGrpSpPr/>
          <p:nvPr/>
        </p:nvGrpSpPr>
        <p:grpSpPr>
          <a:xfrm>
            <a:off x="3526465" y="3772761"/>
            <a:ext cx="1828800" cy="685800"/>
            <a:chOff x="3124200" y="2895600"/>
            <a:chExt cx="1828800" cy="685800"/>
          </a:xfrm>
        </p:grpSpPr>
        <p:cxnSp>
          <p:nvCxnSpPr>
            <p:cNvPr id="20" name="Straight Arrow Connector 19"/>
            <p:cNvCxnSpPr/>
            <p:nvPr/>
          </p:nvCxnSpPr>
          <p:spPr>
            <a:xfrm>
              <a:off x="3124200" y="3581400"/>
              <a:ext cx="1828800" cy="0"/>
            </a:xfrm>
            <a:prstGeom prst="straightConnector1">
              <a:avLst/>
            </a:prstGeom>
            <a:solidFill>
              <a:srgbClr val="FFC000"/>
            </a:solidFill>
            <a:ln w="25400">
              <a:solidFill>
                <a:srgbClr val="FFFF00"/>
              </a:solidFill>
              <a:tailEnd type="arrow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5"/>
            <p:cNvSpPr/>
            <p:nvPr/>
          </p:nvSpPr>
          <p:spPr>
            <a:xfrm>
              <a:off x="3124200" y="2895600"/>
              <a:ext cx="1752600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lvl="1">
                <a:buClr>
                  <a:srgbClr val="CC9900"/>
                </a:buClr>
              </a:pPr>
              <a:r>
                <a:rPr lang="en-US" altLang="zh-TW" sz="3200" dirty="0" smtClean="0">
                  <a:solidFill>
                    <a:schemeClr val="bg1"/>
                  </a:solidFill>
                </a:rPr>
                <a:t>Mapping</a:t>
              </a:r>
            </a:p>
          </p:txBody>
        </p:sp>
      </p:grpSp>
      <p:pic>
        <p:nvPicPr>
          <p:cNvPr id="846853" name="Picture 5" descr="D:\Research\research\color-to-gray\imag\ima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3134492"/>
            <a:ext cx="2057400" cy="2648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Rectangle 32"/>
          <p:cNvSpPr/>
          <p:nvPr/>
        </p:nvSpPr>
        <p:spPr>
          <a:xfrm>
            <a:off x="5562600" y="5964864"/>
            <a:ext cx="28194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buClr>
                <a:srgbClr val="CC9900"/>
              </a:buClr>
            </a:pPr>
            <a:r>
              <a:rPr lang="en-US" altLang="zh-TW" sz="3200" dirty="0" smtClean="0">
                <a:solidFill>
                  <a:schemeClr val="bg1"/>
                </a:solidFill>
              </a:rPr>
              <a:t>Single Channel</a:t>
            </a:r>
          </a:p>
        </p:txBody>
      </p:sp>
      <p:pic>
        <p:nvPicPr>
          <p:cNvPr id="846856" name="Picture 8" descr="D:\Research\research\color-to-gray\imag\im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3093574"/>
            <a:ext cx="2089189" cy="2689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46857" name="Picture 9" descr="D:\Research\research\color-to-gray\imag\R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447799"/>
            <a:ext cx="1087828" cy="1400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46858" name="Picture 10" descr="D:\Research\research\color-to-gray\imag\G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9171" y="1447798"/>
            <a:ext cx="1087829" cy="1400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46859" name="Picture 11" descr="D:\Research\research\color-to-gray\imag\B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1447797"/>
            <a:ext cx="1087828" cy="1400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6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468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468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468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6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468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468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468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6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468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468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468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6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9" dur="2000"/>
                                        <p:tgtEl>
                                          <p:spTgt spid="8468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2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</a:t>
            </a:r>
          </a:p>
        </p:txBody>
      </p:sp>
      <p:pic>
        <p:nvPicPr>
          <p:cNvPr id="894979" name="Picture 3" descr="D:\Research\research\color-to-gray\Color2Gray perivous work\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512" y="1285768"/>
            <a:ext cx="2527100" cy="2501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3870790" y="6071057"/>
            <a:ext cx="1905000" cy="37253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 fontScale="47500" lnSpcReduction="2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Color Blindness</a:t>
            </a:r>
            <a:endParaRPr lang="en-US" dirty="0"/>
          </a:p>
        </p:txBody>
      </p:sp>
      <p:pic>
        <p:nvPicPr>
          <p:cNvPr id="894981" name="Picture 5" descr="D:\Research\research\color-to-gray\imag\confuse_black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9856" y="4318457"/>
            <a:ext cx="1643630" cy="175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4982" name="Picture 6" descr="D:\Research\research\color-to-gray\imag\？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8325" y="2414536"/>
            <a:ext cx="1475161" cy="175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52119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4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949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949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949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4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8949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</a:t>
            </a:r>
          </a:p>
        </p:txBody>
      </p:sp>
      <p:pic>
        <p:nvPicPr>
          <p:cNvPr id="894978" name="Picture 2" descr="D:\Research\research\color-to-gray\Our Results\2R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2365" y="1285767"/>
            <a:ext cx="2527100" cy="2501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4979" name="Picture 3" descr="D:\Research\research\color-to-gray\Color2Gray perivous work\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512" y="1285768"/>
            <a:ext cx="2527100" cy="2501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4981" name="Picture 5" descr="D:\Research\research\color-to-gray\imag\confuse_black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9856" y="4318457"/>
            <a:ext cx="1643630" cy="175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6002" name="Picture 2" descr="D:\Research\research\color-to-gray\imag\smile_black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9624" y="4315968"/>
            <a:ext cx="1759686" cy="1914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3870790" y="6071057"/>
            <a:ext cx="1905000" cy="37253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 fontScale="47500" lnSpcReduction="2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Color Blindness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67441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174625"/>
            <a:ext cx="8229600" cy="1143000"/>
          </a:xfrm>
        </p:spPr>
        <p:txBody>
          <a:bodyPr>
            <a:noAutofit/>
          </a:bodyPr>
          <a:lstStyle/>
          <a:p>
            <a:r>
              <a:rPr lang="en-US" dirty="0" err="1" smtClean="0"/>
              <a:t>Decolorization</a:t>
            </a:r>
            <a:r>
              <a:rPr lang="en-US" dirty="0"/>
              <a:t> </a:t>
            </a:r>
            <a:r>
              <a:rPr lang="en-US" dirty="0" smtClean="0"/>
              <a:t>could lose contrast</a:t>
            </a:r>
            <a:endParaRPr lang="en-US" dirty="0"/>
          </a:p>
        </p:txBody>
      </p:sp>
      <p:pic>
        <p:nvPicPr>
          <p:cNvPr id="847874" name="Picture 2" descr="D:\Research\research\color-to-gray\Color2Gray perivous work\1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419" y="3345712"/>
            <a:ext cx="251460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47876" name="Picture 4" descr="D:\Research\research\color-to-gray\imag\blur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2203007"/>
            <a:ext cx="638175" cy="638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47877" name="Picture 5" descr="D:\Research\research\color-to-gray\imag\yellow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1317625"/>
            <a:ext cx="638175" cy="638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Arrow Connector 11"/>
          <p:cNvCxnSpPr/>
          <p:nvPr/>
        </p:nvCxnSpPr>
        <p:spPr>
          <a:xfrm flipH="1" flipV="1">
            <a:off x="2743201" y="2743200"/>
            <a:ext cx="380999" cy="1066800"/>
          </a:xfrm>
          <a:prstGeom prst="straightConnector1">
            <a:avLst/>
          </a:prstGeom>
          <a:solidFill>
            <a:srgbClr val="FFC000"/>
          </a:solidFill>
          <a:ln w="25400">
            <a:solidFill>
              <a:srgbClr val="FFFF00"/>
            </a:solidFill>
            <a:tailEnd type="arrow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 flipV="1">
            <a:off x="2933701" y="1601271"/>
            <a:ext cx="380998" cy="2056329"/>
          </a:xfrm>
          <a:prstGeom prst="straightConnector1">
            <a:avLst/>
          </a:prstGeom>
          <a:solidFill>
            <a:srgbClr val="FFC000"/>
          </a:solidFill>
          <a:ln w="25400">
            <a:solidFill>
              <a:srgbClr val="FFFF00"/>
            </a:solidFill>
            <a:tailEnd type="arrow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le 1"/>
          <p:cNvSpPr txBox="1">
            <a:spLocks/>
          </p:cNvSpPr>
          <p:nvPr/>
        </p:nvSpPr>
        <p:spPr>
          <a:xfrm>
            <a:off x="304800" y="1126109"/>
            <a:ext cx="3429000" cy="102120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/>
              <a:t>  Mapping(         )</a:t>
            </a:r>
            <a:endParaRPr lang="en-US" sz="4000" dirty="0"/>
          </a:p>
        </p:txBody>
      </p:sp>
      <p:sp>
        <p:nvSpPr>
          <p:cNvPr id="18" name="Title 1"/>
          <p:cNvSpPr txBox="1">
            <a:spLocks/>
          </p:cNvSpPr>
          <p:nvPr/>
        </p:nvSpPr>
        <p:spPr>
          <a:xfrm>
            <a:off x="312110" y="2118832"/>
            <a:ext cx="3421690" cy="102120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/>
              <a:t>  Mapping(         ) </a:t>
            </a:r>
            <a:endParaRPr lang="en-US" sz="4000" dirty="0"/>
          </a:p>
        </p:txBody>
      </p:sp>
      <p:sp>
        <p:nvSpPr>
          <p:cNvPr id="19" name="Title 4"/>
          <p:cNvSpPr txBox="1">
            <a:spLocks/>
          </p:cNvSpPr>
          <p:nvPr/>
        </p:nvSpPr>
        <p:spPr>
          <a:xfrm>
            <a:off x="3733800" y="2126639"/>
            <a:ext cx="533400" cy="97334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=</a:t>
            </a:r>
            <a:endParaRPr lang="en-US" dirty="0"/>
          </a:p>
        </p:txBody>
      </p:sp>
      <p:sp>
        <p:nvSpPr>
          <p:cNvPr id="20" name="Title 4"/>
          <p:cNvSpPr txBox="1">
            <a:spLocks/>
          </p:cNvSpPr>
          <p:nvPr/>
        </p:nvSpPr>
        <p:spPr>
          <a:xfrm>
            <a:off x="3733800" y="1229666"/>
            <a:ext cx="533400" cy="97334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=</a:t>
            </a:r>
            <a:endParaRPr lang="en-US" dirty="0"/>
          </a:p>
        </p:txBody>
      </p:sp>
      <p:pic>
        <p:nvPicPr>
          <p:cNvPr id="847878" name="Picture 6" descr="D:\Research\research\color-to-gray\imag\blur_gray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4535" y="2147315"/>
            <a:ext cx="666750" cy="64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47879" name="Picture 7" descr="D:\Research\research\color-to-gray\imag\yellow_gray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1317625"/>
            <a:ext cx="666750" cy="64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7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478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478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478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7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478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478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478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7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8478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8478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8478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7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8478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8478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8478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  <p:bldP spid="2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7874" name="Picture 2" descr="D:\Research\research\color-to-gray\Color2Gray perivous work\1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419" y="3345712"/>
            <a:ext cx="251460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47875" name="Picture 3" descr="D:\Research\research\color-to-gray\Color2Gray perivous work\12a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3619" y="3345712"/>
            <a:ext cx="2521688" cy="2521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Group 15"/>
          <p:cNvGrpSpPr/>
          <p:nvPr/>
        </p:nvGrpSpPr>
        <p:grpSpPr>
          <a:xfrm>
            <a:off x="3631019" y="3834759"/>
            <a:ext cx="1828800" cy="685800"/>
            <a:chOff x="3124200" y="2895600"/>
            <a:chExt cx="1828800" cy="685800"/>
          </a:xfrm>
        </p:grpSpPr>
        <p:cxnSp>
          <p:nvCxnSpPr>
            <p:cNvPr id="21" name="Straight Arrow Connector 20"/>
            <p:cNvCxnSpPr/>
            <p:nvPr/>
          </p:nvCxnSpPr>
          <p:spPr>
            <a:xfrm>
              <a:off x="3124200" y="3581400"/>
              <a:ext cx="1828800" cy="0"/>
            </a:xfrm>
            <a:prstGeom prst="straightConnector1">
              <a:avLst/>
            </a:prstGeom>
            <a:solidFill>
              <a:srgbClr val="FFC000"/>
            </a:solidFill>
            <a:ln w="25400">
              <a:solidFill>
                <a:srgbClr val="FFFF00"/>
              </a:solidFill>
              <a:tailEnd type="arrow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1"/>
            <p:cNvSpPr/>
            <p:nvPr/>
          </p:nvSpPr>
          <p:spPr>
            <a:xfrm>
              <a:off x="3124200" y="2895600"/>
              <a:ext cx="1752600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lvl="1">
                <a:buClr>
                  <a:srgbClr val="CC9900"/>
                </a:buClr>
              </a:pPr>
              <a:r>
                <a:rPr lang="en-US" altLang="zh-TW" sz="3200" dirty="0" smtClean="0">
                  <a:solidFill>
                    <a:schemeClr val="bg1"/>
                  </a:solidFill>
                </a:rPr>
                <a:t>Mapping</a:t>
              </a:r>
            </a:p>
          </p:txBody>
        </p:sp>
      </p:grpSp>
      <p:sp>
        <p:nvSpPr>
          <p:cNvPr id="9" name="Title 4"/>
          <p:cNvSpPr>
            <a:spLocks noGrp="1"/>
          </p:cNvSpPr>
          <p:nvPr>
            <p:ph type="title"/>
          </p:nvPr>
        </p:nvSpPr>
        <p:spPr>
          <a:xfrm>
            <a:off x="457200" y="174625"/>
            <a:ext cx="8229600" cy="1143000"/>
          </a:xfrm>
        </p:spPr>
        <p:txBody>
          <a:bodyPr>
            <a:noAutofit/>
          </a:bodyPr>
          <a:lstStyle/>
          <a:p>
            <a:r>
              <a:rPr lang="en-US" dirty="0" err="1" smtClean="0"/>
              <a:t>Decolorization</a:t>
            </a:r>
            <a:r>
              <a:rPr lang="en-US" dirty="0"/>
              <a:t> </a:t>
            </a:r>
            <a:r>
              <a:rPr lang="en-US" dirty="0" smtClean="0"/>
              <a:t>could lose contrast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09966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7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8478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err="1"/>
              <a:t>Bala</a:t>
            </a:r>
            <a:r>
              <a:rPr lang="en-US" sz="2800" dirty="0"/>
              <a:t> </a:t>
            </a:r>
            <a:r>
              <a:rPr lang="en-US" sz="2800" dirty="0" smtClean="0"/>
              <a:t>and </a:t>
            </a:r>
            <a:r>
              <a:rPr lang="en-US" sz="2800" dirty="0" err="1" smtClean="0"/>
              <a:t>Eschbach</a:t>
            </a:r>
            <a:r>
              <a:rPr lang="en-US" sz="2800" i="1" dirty="0" smtClean="0"/>
              <a:t> </a:t>
            </a:r>
            <a:r>
              <a:rPr lang="en-US" sz="2800" i="1" dirty="0"/>
              <a:t>2004</a:t>
            </a:r>
          </a:p>
          <a:p>
            <a:endParaRPr lang="en-US" sz="2800" dirty="0"/>
          </a:p>
          <a:p>
            <a:r>
              <a:rPr lang="en-US" sz="2800" dirty="0"/>
              <a:t>Neumann et al</a:t>
            </a:r>
            <a:r>
              <a:rPr lang="en-US" sz="2800" dirty="0" smtClean="0"/>
              <a:t>.</a:t>
            </a:r>
            <a:r>
              <a:rPr lang="en-US" sz="2800" i="1" dirty="0" smtClean="0"/>
              <a:t> 2007</a:t>
            </a:r>
            <a:endParaRPr lang="en-US" sz="2800" i="1" dirty="0"/>
          </a:p>
          <a:p>
            <a:endParaRPr lang="en-US" sz="2800" dirty="0"/>
          </a:p>
          <a:p>
            <a:r>
              <a:rPr lang="en-US" sz="2800" dirty="0"/>
              <a:t>Smith et al</a:t>
            </a:r>
            <a:r>
              <a:rPr lang="en-US" sz="2800" dirty="0" smtClean="0"/>
              <a:t>.</a:t>
            </a:r>
            <a:r>
              <a:rPr lang="en-US" sz="2800" i="1" dirty="0" smtClean="0"/>
              <a:t> 2008</a:t>
            </a:r>
            <a:endParaRPr lang="en-US" sz="2800" i="1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174625"/>
            <a:ext cx="8229600" cy="1143000"/>
          </a:xfrm>
        </p:spPr>
        <p:txBody>
          <a:bodyPr/>
          <a:lstStyle/>
          <a:p>
            <a:r>
              <a:rPr lang="en-US" dirty="0" smtClean="0"/>
              <a:t>Pervious </a:t>
            </a:r>
            <a:r>
              <a:rPr lang="en-US" dirty="0"/>
              <a:t>Work</a:t>
            </a:r>
            <a:r>
              <a:rPr lang="en-US" altLang="zh-TW" dirty="0">
                <a:solidFill>
                  <a:srgbClr val="FFC000"/>
                </a:solidFill>
              </a:rPr>
              <a:t> </a:t>
            </a:r>
            <a:r>
              <a:rPr lang="en-US" altLang="zh-TW" sz="3200" dirty="0">
                <a:solidFill>
                  <a:srgbClr val="FFC000"/>
                </a:solidFill>
              </a:rPr>
              <a:t>(Local methods)</a:t>
            </a:r>
            <a:endParaRPr lang="en-US" sz="32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9976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174625"/>
            <a:ext cx="8229600" cy="1143000"/>
          </a:xfrm>
        </p:spPr>
        <p:txBody>
          <a:bodyPr/>
          <a:lstStyle/>
          <a:p>
            <a:r>
              <a:rPr lang="en-US" dirty="0" smtClean="0"/>
              <a:t>Pervious </a:t>
            </a:r>
            <a:r>
              <a:rPr lang="en-US" dirty="0"/>
              <a:t>Work</a:t>
            </a:r>
            <a:r>
              <a:rPr lang="en-US" altLang="zh-TW" dirty="0">
                <a:solidFill>
                  <a:srgbClr val="FFC000"/>
                </a:solidFill>
              </a:rPr>
              <a:t> </a:t>
            </a:r>
            <a:r>
              <a:rPr lang="en-US" altLang="zh-TW" sz="3200" dirty="0">
                <a:solidFill>
                  <a:srgbClr val="FFC000"/>
                </a:solidFill>
              </a:rPr>
              <a:t>(Local methods)</a:t>
            </a:r>
            <a:endParaRPr lang="en-US" sz="3200" dirty="0">
              <a:solidFill>
                <a:srgbClr val="FFC000"/>
              </a:solidFill>
            </a:endParaRPr>
          </a:p>
        </p:txBody>
      </p:sp>
      <p:pic>
        <p:nvPicPr>
          <p:cNvPr id="897032" name="Picture 8" descr="D:\Research\research\color-to-gray\imag\gray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25207" y="1389130"/>
            <a:ext cx="2000250" cy="2000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7034" name="Picture 10" descr="C:\Documents and Settings\Administrator\Desktop\color_contrast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5207" y="4200157"/>
            <a:ext cx="1993000" cy="2002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7035" name="Picture 11" descr="D:\Research\research\color-to-gray\imag\gray_enhance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3032" y="2811964"/>
            <a:ext cx="2000250" cy="2000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Plus 28"/>
          <p:cNvSpPr/>
          <p:nvPr/>
        </p:nvSpPr>
        <p:spPr>
          <a:xfrm>
            <a:off x="5490273" y="3541150"/>
            <a:ext cx="627184" cy="541878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ight Arrow 29"/>
          <p:cNvSpPr/>
          <p:nvPr/>
        </p:nvSpPr>
        <p:spPr>
          <a:xfrm>
            <a:off x="6215010" y="3671020"/>
            <a:ext cx="695848" cy="28213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7038" name="Bent-Up Arrow 897037"/>
          <p:cNvSpPr/>
          <p:nvPr/>
        </p:nvSpPr>
        <p:spPr>
          <a:xfrm>
            <a:off x="5276823" y="4200157"/>
            <a:ext cx="722016" cy="571081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Bent-Up Arrow 46"/>
          <p:cNvSpPr/>
          <p:nvPr/>
        </p:nvSpPr>
        <p:spPr>
          <a:xfrm flipV="1">
            <a:off x="5270124" y="2755601"/>
            <a:ext cx="663400" cy="552555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7039" name="Right Arrow 897038"/>
          <p:cNvSpPr/>
          <p:nvPr/>
        </p:nvSpPr>
        <p:spPr>
          <a:xfrm>
            <a:off x="2246799" y="2855561"/>
            <a:ext cx="881274" cy="3143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ight Arrow 48"/>
          <p:cNvSpPr/>
          <p:nvPr/>
        </p:nvSpPr>
        <p:spPr>
          <a:xfrm>
            <a:off x="2246799" y="4485697"/>
            <a:ext cx="881274" cy="3143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itle 4"/>
          <p:cNvSpPr txBox="1">
            <a:spLocks/>
          </p:cNvSpPr>
          <p:nvPr/>
        </p:nvSpPr>
        <p:spPr>
          <a:xfrm>
            <a:off x="3225207" y="3432977"/>
            <a:ext cx="1720257" cy="45758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 smtClean="0"/>
              <a:t>Naive  Mapping</a:t>
            </a:r>
            <a:endParaRPr lang="en-US" sz="2000" dirty="0">
              <a:solidFill>
                <a:srgbClr val="FFC000"/>
              </a:solidFill>
            </a:endParaRPr>
          </a:p>
        </p:txBody>
      </p:sp>
      <p:sp>
        <p:nvSpPr>
          <p:cNvPr id="51" name="Title 4"/>
          <p:cNvSpPr txBox="1">
            <a:spLocks/>
          </p:cNvSpPr>
          <p:nvPr/>
        </p:nvSpPr>
        <p:spPr>
          <a:xfrm>
            <a:off x="3368828" y="6202693"/>
            <a:ext cx="1713007" cy="45758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 smtClean="0"/>
              <a:t>Color Contrast</a:t>
            </a:r>
            <a:endParaRPr lang="en-US" sz="2000" dirty="0">
              <a:solidFill>
                <a:srgbClr val="FFC000"/>
              </a:solidFill>
            </a:endParaRPr>
          </a:p>
        </p:txBody>
      </p:sp>
      <p:sp>
        <p:nvSpPr>
          <p:cNvPr id="52" name="Title 4"/>
          <p:cNvSpPr txBox="1">
            <a:spLocks/>
          </p:cNvSpPr>
          <p:nvPr/>
        </p:nvSpPr>
        <p:spPr>
          <a:xfrm>
            <a:off x="7391400" y="4866996"/>
            <a:ext cx="1013942" cy="45758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 smtClean="0"/>
              <a:t>Result</a:t>
            </a:r>
            <a:endParaRPr lang="en-US" sz="2000" dirty="0">
              <a:solidFill>
                <a:srgbClr val="FFC000"/>
              </a:solidFill>
            </a:endParaRPr>
          </a:p>
        </p:txBody>
      </p:sp>
      <p:pic>
        <p:nvPicPr>
          <p:cNvPr id="897040" name="Picture 12" descr="D:\Research\research\color-to-gray\imag\color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62" y="2758113"/>
            <a:ext cx="2128452" cy="2128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3520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7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970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970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970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7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970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970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970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7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8970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970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97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7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8970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8970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8970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7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8970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8970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8970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  <p:bldP spid="897038" grpId="0" animBg="1"/>
      <p:bldP spid="47" grpId="0" animBg="1"/>
      <p:bldP spid="897039" grpId="0" animBg="1"/>
      <p:bldP spid="49" grpId="0" animBg="1"/>
      <p:bldP spid="50" grpId="0"/>
      <p:bldP spid="51" grpId="0"/>
      <p:bldP spid="5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Gooch et al</a:t>
            </a:r>
            <a:r>
              <a:rPr lang="en-US" sz="2800" dirty="0" smtClean="0"/>
              <a:t>.</a:t>
            </a:r>
            <a:r>
              <a:rPr lang="en-US" sz="2800" i="1" dirty="0" smtClean="0"/>
              <a:t> 2004</a:t>
            </a:r>
          </a:p>
          <a:p>
            <a:endParaRPr lang="en-US" sz="2800" i="1" dirty="0"/>
          </a:p>
          <a:p>
            <a:r>
              <a:rPr lang="en-US" sz="2800" dirty="0" err="1"/>
              <a:t>Rasche</a:t>
            </a:r>
            <a:r>
              <a:rPr lang="en-US" sz="2800" dirty="0"/>
              <a:t> et al</a:t>
            </a:r>
            <a:r>
              <a:rPr lang="en-US" sz="2800" dirty="0" smtClean="0"/>
              <a:t>.</a:t>
            </a:r>
            <a:r>
              <a:rPr lang="en-US" sz="2800" i="1" dirty="0" smtClean="0"/>
              <a:t> 2005</a:t>
            </a:r>
          </a:p>
          <a:p>
            <a:endParaRPr lang="en-US" sz="2800" i="1" dirty="0"/>
          </a:p>
          <a:p>
            <a:r>
              <a:rPr lang="en-US" sz="2800" dirty="0"/>
              <a:t>Kim et al</a:t>
            </a:r>
            <a:r>
              <a:rPr lang="en-US" sz="2800" dirty="0" smtClean="0"/>
              <a:t>.</a:t>
            </a:r>
            <a:r>
              <a:rPr lang="en-US" sz="2800" i="1" dirty="0" smtClean="0"/>
              <a:t> 2009</a:t>
            </a:r>
            <a:endParaRPr lang="en-US" sz="2800" i="1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174625"/>
            <a:ext cx="8229600" cy="1143000"/>
          </a:xfrm>
        </p:spPr>
        <p:txBody>
          <a:bodyPr/>
          <a:lstStyle/>
          <a:p>
            <a:r>
              <a:rPr lang="en-US" dirty="0" smtClean="0"/>
              <a:t>Pervious </a:t>
            </a:r>
            <a:r>
              <a:rPr lang="en-US" dirty="0"/>
              <a:t>Work</a:t>
            </a:r>
            <a:r>
              <a:rPr lang="en-US" altLang="zh-TW" dirty="0">
                <a:solidFill>
                  <a:srgbClr val="FFC000"/>
                </a:solidFill>
              </a:rPr>
              <a:t> </a:t>
            </a:r>
            <a:r>
              <a:rPr lang="en-US" altLang="zh-TW" sz="3200" dirty="0" smtClean="0">
                <a:solidFill>
                  <a:srgbClr val="FFC000"/>
                </a:solidFill>
              </a:rPr>
              <a:t>(Global methods</a:t>
            </a:r>
            <a:r>
              <a:rPr lang="en-US" altLang="zh-TW" sz="3200" dirty="0">
                <a:solidFill>
                  <a:srgbClr val="FFC000"/>
                </a:solidFill>
              </a:rPr>
              <a:t>)</a:t>
            </a:r>
            <a:endParaRPr lang="en-US" sz="32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6595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174625"/>
            <a:ext cx="8229600" cy="1143000"/>
          </a:xfrm>
        </p:spPr>
        <p:txBody>
          <a:bodyPr/>
          <a:lstStyle/>
          <a:p>
            <a:r>
              <a:rPr lang="en-US" dirty="0" smtClean="0"/>
              <a:t>Pervious </a:t>
            </a:r>
            <a:r>
              <a:rPr lang="en-US" dirty="0"/>
              <a:t>Work</a:t>
            </a:r>
            <a:r>
              <a:rPr lang="en-US" altLang="zh-TW" dirty="0">
                <a:solidFill>
                  <a:srgbClr val="FFC000"/>
                </a:solidFill>
              </a:rPr>
              <a:t> </a:t>
            </a:r>
            <a:r>
              <a:rPr lang="en-US" altLang="zh-TW" sz="3200" dirty="0">
                <a:solidFill>
                  <a:srgbClr val="FFC000"/>
                </a:solidFill>
              </a:rPr>
              <a:t>(Global methods)</a:t>
            </a:r>
            <a:endParaRPr lang="en-US" sz="3200" dirty="0">
              <a:solidFill>
                <a:srgbClr val="FFC000"/>
              </a:solidFill>
            </a:endParaRPr>
          </a:p>
        </p:txBody>
      </p:sp>
      <p:pic>
        <p:nvPicPr>
          <p:cNvPr id="898050" name="Picture 2" descr="D:\Research\research\color-to-gray\imag\colorwheel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5300" y="3293347"/>
            <a:ext cx="1447800" cy="1406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8051" name="Picture 3" descr="D:\Research\research\color-to-gray\imag\grayvalue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6238" y="1834735"/>
            <a:ext cx="1685925" cy="21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118433"/>
            <a:ext cx="1447800" cy="21915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2438400" y="2641042"/>
            <a:ext cx="142812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Color feature 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 preserving         </a:t>
            </a:r>
            <a:r>
              <a:rPr lang="en-US" dirty="0">
                <a:solidFill>
                  <a:schemeClr val="bg1"/>
                </a:solidFill>
              </a:rPr>
              <a:t>o</a:t>
            </a:r>
            <a:r>
              <a:rPr lang="en-US" dirty="0" smtClean="0">
                <a:solidFill>
                  <a:schemeClr val="bg1"/>
                </a:solidFill>
              </a:rPr>
              <a:t>ptimization</a:t>
            </a:r>
            <a:endParaRPr lang="en-US" i="1" dirty="0">
              <a:solidFill>
                <a:schemeClr val="bg1"/>
              </a:solidFill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5280671" y="1942119"/>
            <a:ext cx="304800" cy="1960828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4760250" y="1942119"/>
            <a:ext cx="609600" cy="1960828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4760250" y="1942119"/>
            <a:ext cx="419100" cy="2570428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4874550" y="1942119"/>
            <a:ext cx="152400" cy="1960828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4645950" y="1942119"/>
            <a:ext cx="114300" cy="2341828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 flipV="1">
            <a:off x="4569750" y="1942119"/>
            <a:ext cx="609600" cy="2570428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 flipV="1">
            <a:off x="4417350" y="1942119"/>
            <a:ext cx="611850" cy="163900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8049" name="Straight Arrow Connector 898048"/>
          <p:cNvCxnSpPr/>
          <p:nvPr/>
        </p:nvCxnSpPr>
        <p:spPr>
          <a:xfrm flipH="1" flipV="1">
            <a:off x="4874550" y="1942119"/>
            <a:ext cx="154650" cy="1884628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8061" name="Right Arrow 898060"/>
          <p:cNvSpPr/>
          <p:nvPr/>
        </p:nvSpPr>
        <p:spPr>
          <a:xfrm>
            <a:off x="5943600" y="2836626"/>
            <a:ext cx="877556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7012075" y="3581119"/>
            <a:ext cx="19033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</a:t>
            </a:r>
            <a:r>
              <a:rPr lang="en-US" dirty="0" smtClean="0">
                <a:solidFill>
                  <a:schemeClr val="bg1"/>
                </a:solidFill>
              </a:rPr>
              <a:t>apping function</a:t>
            </a:r>
            <a:endParaRPr lang="en-US" i="1" dirty="0">
              <a:solidFill>
                <a:schemeClr val="bg1"/>
              </a:solidFill>
            </a:endParaRPr>
          </a:p>
        </p:txBody>
      </p:sp>
      <p:graphicFrame>
        <p:nvGraphicFramePr>
          <p:cNvPr id="898062" name="Object 89806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78416311"/>
              </p:ext>
            </p:extLst>
          </p:nvPr>
        </p:nvGraphicFramePr>
        <p:xfrm>
          <a:off x="7239000" y="2836626"/>
          <a:ext cx="1290637" cy="449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8094" name="Equation" r:id="rId8" imgW="583920" imgH="203040" progId="Equation.DSMT4">
                  <p:embed/>
                </p:oleObj>
              </mc:Choice>
              <mc:Fallback>
                <p:oleObj name="Equation" r:id="rId8" imgW="583920" imgH="20304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39000" y="2836626"/>
                        <a:ext cx="1290637" cy="449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2"/>
    </p:custDataLst>
    <p:extLst>
      <p:ext uri="{BB962C8B-B14F-4D97-AF65-F5344CB8AC3E}">
        <p14:creationId xmlns:p14="http://schemas.microsoft.com/office/powerpoint/2010/main" val="3295134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8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8980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8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898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8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8980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8061" grpId="0" animBg="1"/>
      <p:bldP spid="4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174625"/>
            <a:ext cx="8229600" cy="1143000"/>
          </a:xfrm>
        </p:spPr>
        <p:txBody>
          <a:bodyPr/>
          <a:lstStyle/>
          <a:p>
            <a:r>
              <a:rPr lang="en-US" dirty="0"/>
              <a:t>Pervious Work</a:t>
            </a:r>
            <a:r>
              <a:rPr lang="en-US" altLang="zh-TW" dirty="0">
                <a:solidFill>
                  <a:srgbClr val="FFC000"/>
                </a:solidFill>
              </a:rPr>
              <a:t> </a:t>
            </a:r>
            <a:r>
              <a:rPr lang="en-US" altLang="zh-TW" sz="3200" dirty="0">
                <a:solidFill>
                  <a:srgbClr val="FFC000"/>
                </a:solidFill>
              </a:rPr>
              <a:t>(Global methods)</a:t>
            </a:r>
            <a:endParaRPr lang="en-US" sz="3200" dirty="0">
              <a:solidFill>
                <a:srgbClr val="FFC000"/>
              </a:solidFill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990600" y="5374193"/>
            <a:ext cx="7241512" cy="838200"/>
          </a:xfrm>
          <a:prstGeom prst="rect">
            <a:avLst/>
          </a:prstGeom>
          <a:ln>
            <a:solidFill>
              <a:schemeClr val="accent2"/>
            </a:solidFill>
          </a:ln>
        </p:spPr>
        <p:txBody>
          <a:bodyPr vert="horz" lIns="91440" tIns="45720" rIns="91440" bIns="45720" rtlCol="0">
            <a:normAutofit fontScale="25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rgbClr val="CC9900"/>
              </a:buClr>
              <a:buFont typeface="Arial" pitchFamily="34" charset="0"/>
              <a:buChar char="•"/>
              <a:defRPr sz="3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rgbClr val="CC9900"/>
              </a:buClr>
              <a:buFont typeface="Arial" pitchFamily="34" charset="0"/>
              <a:buChar char="–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rgbClr val="CC9900"/>
              </a:buClr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1200" dirty="0" smtClean="0">
                <a:solidFill>
                  <a:srgbClr val="92D050"/>
                </a:solidFill>
              </a:rPr>
              <a:t>In most global methods, color order is strictly satisfied</a:t>
            </a:r>
          </a:p>
          <a:p>
            <a:endParaRPr lang="en-US" i="1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118433"/>
            <a:ext cx="1447800" cy="21915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98052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2075594"/>
            <a:ext cx="1504402" cy="22771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18705955"/>
              </p:ext>
            </p:extLst>
          </p:nvPr>
        </p:nvGraphicFramePr>
        <p:xfrm>
          <a:off x="3200400" y="2667000"/>
          <a:ext cx="1290638" cy="449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9115" name="Equation" r:id="rId7" imgW="583920" imgH="203040" progId="Equation.DSMT4">
                  <p:embed/>
                </p:oleObj>
              </mc:Choice>
              <mc:Fallback>
                <p:oleObj name="Equation" r:id="rId7" imgW="583920" imgH="203040" progId="Equation.DSMT4">
                  <p:embed/>
                  <p:pic>
                    <p:nvPicPr>
                      <p:cNvPr id="0" name="Object 89806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0400" y="2667000"/>
                        <a:ext cx="1290638" cy="4492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ight Arrow 7"/>
          <p:cNvSpPr/>
          <p:nvPr/>
        </p:nvSpPr>
        <p:spPr>
          <a:xfrm>
            <a:off x="2590800" y="3186684"/>
            <a:ext cx="2667000" cy="3185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3445108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Mono printers are still the majority</a:t>
            </a:r>
            <a:endParaRPr lang="en-US" dirty="0"/>
          </a:p>
        </p:txBody>
      </p:sp>
      <p:pic>
        <p:nvPicPr>
          <p:cNvPr id="893954" name="Picture 2" descr="C:\Documents and Settings\Administrator\Desktop\printer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6701" y="2089457"/>
            <a:ext cx="2017644" cy="1756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395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59" y="1647431"/>
            <a:ext cx="2954834" cy="2590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Right Arrow 11"/>
          <p:cNvSpPr/>
          <p:nvPr/>
        </p:nvSpPr>
        <p:spPr>
          <a:xfrm>
            <a:off x="3101694" y="2700515"/>
            <a:ext cx="445007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/>
          <p:cNvSpPr/>
          <p:nvPr/>
        </p:nvSpPr>
        <p:spPr>
          <a:xfrm>
            <a:off x="5564345" y="2725636"/>
            <a:ext cx="445007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93957" name="Picture 5" descr="D:\Research\research\color-to-gray\imag\gray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1301" y="1688452"/>
            <a:ext cx="2951736" cy="2584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404297" y="4648200"/>
            <a:ext cx="830245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US" sz="2400" dirty="0" smtClean="0">
                <a:solidFill>
                  <a:schemeClr val="accent6"/>
                </a:solidFill>
              </a:rPr>
              <a:t>Fast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dirty="0" smtClean="0">
                <a:solidFill>
                  <a:schemeClr val="accent6"/>
                </a:solidFill>
              </a:rPr>
              <a:t>Economic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dirty="0" smtClean="0">
                <a:solidFill>
                  <a:schemeClr val="accent6"/>
                </a:solidFill>
              </a:rPr>
              <a:t>Environmental friendly</a:t>
            </a:r>
            <a:endParaRPr lang="en-US" sz="24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768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3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939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939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939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3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8939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939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939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6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Color </a:t>
            </a:r>
            <a:r>
              <a:rPr lang="en-US" dirty="0" smtClean="0"/>
              <a:t>order could be ambiguous</a:t>
            </a:r>
            <a:endParaRPr lang="en-US" sz="3200" dirty="0"/>
          </a:p>
        </p:txBody>
      </p:sp>
      <p:pic>
        <p:nvPicPr>
          <p:cNvPr id="893954" name="Picture 2" descr="D:\Research\research\color-to-gray\imag\red_block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1778558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3955" name="Picture 3" descr="D:\Research\research\color-to-gray\imag\green_block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1776046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itle 1"/>
          <p:cNvSpPr txBox="1">
            <a:spLocks/>
          </p:cNvSpPr>
          <p:nvPr/>
        </p:nvSpPr>
        <p:spPr>
          <a:xfrm>
            <a:off x="2604198" y="2989385"/>
            <a:ext cx="4711002" cy="1143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/>
              <a:t>Can you tell the order?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470421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3954" name="Picture 2" descr="D:\Research\research\color-to-gray\imag\red_block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1778558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3955" name="Picture 3" descr="D:\Research\research\color-to-gray\imag\green_block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1776046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0" y="1664258"/>
            <a:ext cx="9143999" cy="1143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 </a:t>
            </a:r>
            <a:r>
              <a:rPr lang="en-US" sz="3200" dirty="0" smtClean="0"/>
              <a:t>   </a:t>
            </a:r>
            <a:r>
              <a:rPr lang="en-US" sz="3000" dirty="0" smtClean="0"/>
              <a:t>brightness</a:t>
            </a:r>
            <a:r>
              <a:rPr lang="en-US" sz="3200" dirty="0"/>
              <a:t>(             </a:t>
            </a:r>
            <a:r>
              <a:rPr lang="en-US" sz="3200" dirty="0" smtClean="0"/>
              <a:t>)  &lt; </a:t>
            </a:r>
            <a:r>
              <a:rPr lang="en-US" sz="3000" dirty="0"/>
              <a:t>brightness</a:t>
            </a:r>
            <a:r>
              <a:rPr lang="en-US" sz="3200" dirty="0"/>
              <a:t> (             </a:t>
            </a:r>
            <a:r>
              <a:rPr lang="en-US" sz="3200" dirty="0" smtClean="0"/>
              <a:t>) </a:t>
            </a:r>
            <a:r>
              <a:rPr lang="en-US" sz="3200" dirty="0" smtClean="0">
                <a:solidFill>
                  <a:srgbClr val="FFC000"/>
                </a:solidFill>
              </a:rPr>
              <a:t>YUV </a:t>
            </a:r>
            <a:r>
              <a:rPr lang="en-US" sz="3200" dirty="0">
                <a:solidFill>
                  <a:srgbClr val="FFC000"/>
                </a:solidFill>
              </a:rPr>
              <a:t>space</a:t>
            </a:r>
            <a:r>
              <a:rPr lang="en-US" sz="3200" dirty="0" smtClean="0"/>
              <a:t>  </a:t>
            </a:r>
            <a:endParaRPr lang="en-US" sz="3200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323222" y="3810000"/>
            <a:ext cx="9277978" cy="1143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/>
              <a:t>  </a:t>
            </a:r>
            <a:r>
              <a:rPr lang="en-US" sz="3200" dirty="0"/>
              <a:t>Lightness</a:t>
            </a:r>
            <a:r>
              <a:rPr lang="en-US" sz="3200" dirty="0" smtClean="0"/>
              <a:t>(             )  &gt; Lightness (              )  </a:t>
            </a:r>
            <a:r>
              <a:rPr lang="en-US" sz="3200" dirty="0" smtClean="0">
                <a:solidFill>
                  <a:srgbClr val="FFC000"/>
                </a:solidFill>
              </a:rPr>
              <a:t>LAB space </a:t>
            </a:r>
            <a:endParaRPr lang="en-US" sz="3200" dirty="0">
              <a:solidFill>
                <a:srgbClr val="FFC000"/>
              </a:solidFill>
            </a:endParaRPr>
          </a:p>
        </p:txBody>
      </p:sp>
      <p:pic>
        <p:nvPicPr>
          <p:cNvPr id="9" name="Picture 2" descr="D:\Research\research\color-to-gray\imag\red_block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4021853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" descr="D:\Research\research\color-to-gray\imag\green_block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9655" y="3924300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/>
              <a:t>Color </a:t>
            </a:r>
            <a:r>
              <a:rPr lang="en-US" dirty="0" smtClean="0"/>
              <a:t>order could be ambiguous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60226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762000" y="3352800"/>
            <a:ext cx="7772400" cy="830997"/>
          </a:xfrm>
          <a:prstGeom prst="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People </a:t>
            </a:r>
            <a:r>
              <a:rPr lang="en-US" sz="2400" dirty="0">
                <a:solidFill>
                  <a:schemeClr val="bg1"/>
                </a:solidFill>
              </a:rPr>
              <a:t>with different culture and </a:t>
            </a:r>
            <a:r>
              <a:rPr lang="en-US" sz="2400" dirty="0" smtClean="0">
                <a:solidFill>
                  <a:schemeClr val="bg1"/>
                </a:solidFill>
              </a:rPr>
              <a:t>language background </a:t>
            </a:r>
            <a:r>
              <a:rPr lang="en-US" sz="2400" dirty="0">
                <a:solidFill>
                  <a:schemeClr val="bg1"/>
                </a:solidFill>
              </a:rPr>
              <a:t>have different senses of brightness </a:t>
            </a:r>
            <a:r>
              <a:rPr lang="en-US" sz="2400" dirty="0" smtClean="0">
                <a:solidFill>
                  <a:schemeClr val="bg1"/>
                </a:solidFill>
              </a:rPr>
              <a:t>with respect </a:t>
            </a:r>
            <a:r>
              <a:rPr lang="en-US" sz="2400" dirty="0">
                <a:solidFill>
                  <a:schemeClr val="bg1"/>
                </a:solidFill>
              </a:rPr>
              <a:t>to </a:t>
            </a:r>
            <a:r>
              <a:rPr lang="en-US" sz="2400" dirty="0" smtClean="0">
                <a:solidFill>
                  <a:schemeClr val="bg1"/>
                </a:solidFill>
              </a:rPr>
              <a:t>color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238250" y="4427974"/>
            <a:ext cx="68199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FFC000"/>
                </a:solidFill>
              </a:rPr>
              <a:t>E. </a:t>
            </a:r>
            <a:r>
              <a:rPr lang="en-US" sz="2000" dirty="0" err="1" smtClean="0">
                <a:solidFill>
                  <a:srgbClr val="FFC000"/>
                </a:solidFill>
              </a:rPr>
              <a:t>Ozgen</a:t>
            </a:r>
            <a:r>
              <a:rPr lang="en-US" sz="2000" dirty="0">
                <a:solidFill>
                  <a:srgbClr val="FFC000"/>
                </a:solidFill>
              </a:rPr>
              <a:t> et al.,</a:t>
            </a:r>
            <a:r>
              <a:rPr lang="en-US" sz="2000" dirty="0" smtClean="0">
                <a:solidFill>
                  <a:srgbClr val="FFC000"/>
                </a:solidFill>
              </a:rPr>
              <a:t> </a:t>
            </a:r>
            <a:r>
              <a:rPr lang="en-US" sz="2000" i="1" dirty="0" smtClean="0">
                <a:solidFill>
                  <a:srgbClr val="FFC000"/>
                </a:solidFill>
              </a:rPr>
              <a:t>Current Directions </a:t>
            </a:r>
            <a:r>
              <a:rPr lang="en-US" sz="2000" i="1" dirty="0">
                <a:solidFill>
                  <a:srgbClr val="FFC000"/>
                </a:solidFill>
              </a:rPr>
              <a:t>in Psychological </a:t>
            </a:r>
            <a:r>
              <a:rPr lang="en-US" sz="2000" i="1" dirty="0" smtClean="0">
                <a:solidFill>
                  <a:srgbClr val="FFC000"/>
                </a:solidFill>
              </a:rPr>
              <a:t>Science, 2004</a:t>
            </a:r>
            <a:r>
              <a:rPr lang="en-US" sz="2000" dirty="0" smtClean="0">
                <a:solidFill>
                  <a:srgbClr val="FFC000"/>
                </a:solidFill>
              </a:rPr>
              <a:t>  </a:t>
            </a:r>
            <a:endParaRPr lang="en-US" sz="2000" dirty="0">
              <a:solidFill>
                <a:srgbClr val="FFC000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831940" y="4962211"/>
            <a:ext cx="540392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FFC000"/>
                </a:solidFill>
              </a:rPr>
              <a:t>K. </a:t>
            </a:r>
            <a:r>
              <a:rPr lang="en-US" sz="2000" dirty="0" smtClean="0">
                <a:solidFill>
                  <a:srgbClr val="FFC000"/>
                </a:solidFill>
              </a:rPr>
              <a:t>Zhou</a:t>
            </a:r>
            <a:r>
              <a:rPr lang="en-US" sz="2000" dirty="0">
                <a:solidFill>
                  <a:srgbClr val="FFC000"/>
                </a:solidFill>
              </a:rPr>
              <a:t> et al.,</a:t>
            </a:r>
            <a:r>
              <a:rPr lang="en-US" sz="2000" dirty="0" smtClean="0">
                <a:solidFill>
                  <a:srgbClr val="FFC000"/>
                </a:solidFill>
              </a:rPr>
              <a:t> </a:t>
            </a:r>
            <a:r>
              <a:rPr lang="en-US" sz="2000" i="1" dirty="0">
                <a:solidFill>
                  <a:srgbClr val="FFC000"/>
                </a:solidFill>
              </a:rPr>
              <a:t>National Academy </a:t>
            </a:r>
            <a:r>
              <a:rPr lang="en-US" sz="2000" i="1" dirty="0" smtClean="0">
                <a:solidFill>
                  <a:srgbClr val="FFC000"/>
                </a:solidFill>
              </a:rPr>
              <a:t>of </a:t>
            </a:r>
            <a:r>
              <a:rPr lang="en-US" sz="2000" i="1" dirty="0">
                <a:solidFill>
                  <a:srgbClr val="FFC000"/>
                </a:solidFill>
              </a:rPr>
              <a:t>Sciences, </a:t>
            </a:r>
            <a:r>
              <a:rPr lang="en-US" sz="2000" i="1" dirty="0" smtClean="0">
                <a:solidFill>
                  <a:srgbClr val="FFC000"/>
                </a:solidFill>
              </a:rPr>
              <a:t>2010</a:t>
            </a:r>
            <a:endParaRPr lang="en-US" i="1" dirty="0">
              <a:solidFill>
                <a:srgbClr val="FFC00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04800" y="1754275"/>
            <a:ext cx="8458200" cy="461665"/>
          </a:xfrm>
          <a:prstGeom prst="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The order of different colors cannot be defined uniquely by </a:t>
            </a:r>
            <a:r>
              <a:rPr lang="en-US" sz="2400" dirty="0" smtClean="0">
                <a:solidFill>
                  <a:schemeClr val="bg1"/>
                </a:solidFill>
              </a:rPr>
              <a:t>people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429317" y="2406879"/>
            <a:ext cx="420916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FFC000"/>
                </a:solidFill>
              </a:rPr>
              <a:t>B. Wong et al.,  </a:t>
            </a:r>
            <a:r>
              <a:rPr lang="en-US" sz="2000" i="1" dirty="0" smtClean="0">
                <a:solidFill>
                  <a:srgbClr val="FFC000"/>
                </a:solidFill>
              </a:rPr>
              <a:t>Nature Methods</a:t>
            </a:r>
            <a:r>
              <a:rPr lang="en-US" sz="2000" dirty="0" smtClean="0">
                <a:solidFill>
                  <a:srgbClr val="FFC000"/>
                </a:solidFill>
              </a:rPr>
              <a:t>,  2010</a:t>
            </a:r>
            <a:endParaRPr lang="en-US" sz="2000" dirty="0">
              <a:solidFill>
                <a:srgbClr val="FFC000"/>
              </a:solidFill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Color </a:t>
            </a:r>
            <a:r>
              <a:rPr lang="en-US" dirty="0" smtClean="0"/>
              <a:t>order could be ambiguous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044260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1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9857" y="1676400"/>
            <a:ext cx="8229600" cy="106680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solidFill>
                  <a:srgbClr val="FFC000"/>
                </a:solidFill>
              </a:rPr>
              <a:t>If we enforce the color order constraint, contrast loss could happen</a:t>
            </a:r>
            <a:endParaRPr lang="en-US" dirty="0">
              <a:solidFill>
                <a:srgbClr val="FFC000"/>
              </a:solidFill>
            </a:endParaRPr>
          </a:p>
        </p:txBody>
      </p:sp>
      <p:pic>
        <p:nvPicPr>
          <p:cNvPr id="89600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914" y="3276600"/>
            <a:ext cx="2057400" cy="14837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9600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1057" y="3276600"/>
            <a:ext cx="2057400" cy="14837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96004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7314" y="3275761"/>
            <a:ext cx="2057400" cy="14837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96005" name="Picture 5" descr="D:\Research\research\color-to-gray\Our Results\20Re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0914" y="3275762"/>
            <a:ext cx="2057399" cy="1483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751113" y="5057251"/>
            <a:ext cx="1143001" cy="53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rgbClr val="CC9900"/>
              </a:buClr>
              <a:buFont typeface="Arial" pitchFamily="34" charset="0"/>
              <a:buChar char="•"/>
              <a:defRPr sz="3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rgbClr val="CC9900"/>
              </a:buClr>
              <a:buFont typeface="Arial" pitchFamily="34" charset="0"/>
              <a:buChar char="–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rgbClr val="CC9900"/>
              </a:buClr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600" dirty="0" smtClean="0"/>
              <a:t>Input</a:t>
            </a:r>
            <a:endParaRPr lang="en-US" sz="2600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7275841" y="5029200"/>
            <a:ext cx="1143001" cy="53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rgbClr val="CC9900"/>
              </a:buClr>
              <a:buFont typeface="Arial" pitchFamily="34" charset="0"/>
              <a:buChar char="•"/>
              <a:defRPr sz="3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rgbClr val="CC9900"/>
              </a:buClr>
              <a:buFont typeface="Arial" pitchFamily="34" charset="0"/>
              <a:buChar char="–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rgbClr val="CC9900"/>
              </a:buClr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600" dirty="0" smtClean="0"/>
              <a:t>Ours</a:t>
            </a:r>
            <a:endParaRPr lang="en-US" sz="2600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1981200" y="5036944"/>
            <a:ext cx="2971800" cy="10590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rgbClr val="CC9900"/>
              </a:buClr>
              <a:buFont typeface="Arial" pitchFamily="34" charset="0"/>
              <a:buChar char="•"/>
              <a:defRPr sz="3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rgbClr val="CC9900"/>
              </a:buClr>
              <a:buFont typeface="Arial" pitchFamily="34" charset="0"/>
              <a:buChar char="–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rgbClr val="CC9900"/>
              </a:buClr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 smtClean="0"/>
              <a:t>[</a:t>
            </a:r>
            <a:r>
              <a:rPr lang="en-US" sz="2400" dirty="0" err="1" smtClean="0"/>
              <a:t>Rasche</a:t>
            </a:r>
            <a:r>
              <a:rPr lang="en-US" sz="2400" dirty="0" smtClean="0"/>
              <a:t> et al.</a:t>
            </a:r>
            <a:r>
              <a:rPr lang="en-US" sz="2400" i="1" dirty="0" smtClean="0"/>
              <a:t> 2005</a:t>
            </a:r>
            <a:r>
              <a:rPr lang="en-US" sz="2400" dirty="0" smtClean="0"/>
              <a:t>]</a:t>
            </a:r>
            <a:endParaRPr lang="en-US" sz="2400" dirty="0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4533480" y="5036736"/>
            <a:ext cx="2857919" cy="10592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rgbClr val="CC9900"/>
              </a:buClr>
              <a:buFont typeface="Arial" pitchFamily="34" charset="0"/>
              <a:buChar char="•"/>
              <a:defRPr sz="3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rgbClr val="CC9900"/>
              </a:buClr>
              <a:buFont typeface="Arial" pitchFamily="34" charset="0"/>
              <a:buChar char="–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rgbClr val="CC9900"/>
              </a:buClr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 smtClean="0"/>
              <a:t> [Kim </a:t>
            </a:r>
            <a:r>
              <a:rPr lang="en-US" sz="2400" dirty="0"/>
              <a:t>et al.</a:t>
            </a:r>
            <a:r>
              <a:rPr lang="en-US" sz="2400" i="1" dirty="0"/>
              <a:t> </a:t>
            </a:r>
            <a:r>
              <a:rPr lang="en-US" sz="2400" i="1" dirty="0" smtClean="0"/>
              <a:t>2009</a:t>
            </a:r>
            <a:r>
              <a:rPr lang="en-US" sz="2400" dirty="0" smtClean="0"/>
              <a:t>]</a:t>
            </a:r>
            <a:endParaRPr lang="en-US" sz="2400" dirty="0"/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Color </a:t>
            </a:r>
            <a:r>
              <a:rPr lang="en-US" dirty="0" smtClean="0"/>
              <a:t>order could be ambiguous</a:t>
            </a:r>
            <a:endParaRPr lang="en-US" sz="3200" dirty="0"/>
          </a:p>
        </p:txBody>
      </p:sp>
      <p:sp>
        <p:nvSpPr>
          <p:cNvPr id="2" name="Rectangle 1"/>
          <p:cNvSpPr/>
          <p:nvPr/>
        </p:nvSpPr>
        <p:spPr>
          <a:xfrm>
            <a:off x="990600" y="3505200"/>
            <a:ext cx="685800" cy="45720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3156857" y="3505200"/>
            <a:ext cx="685800" cy="45720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5323114" y="3505200"/>
            <a:ext cx="685800" cy="45720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7456713" y="3505200"/>
            <a:ext cx="685800" cy="45720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642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6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960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6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960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6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960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6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960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2" grpId="0" animBg="1"/>
      <p:bldP spid="14" grpId="0" animBg="1"/>
      <p:bldP spid="15" grpId="0" animBg="1"/>
      <p:bldP spid="1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Our Contribution</a:t>
            </a:r>
            <a:endParaRPr lang="zh-TW" altLang="en-US" dirty="0"/>
          </a:p>
        </p:txBody>
      </p:sp>
      <p:sp>
        <p:nvSpPr>
          <p:cNvPr id="3" name="Rectangle 2"/>
          <p:cNvSpPr/>
          <p:nvPr/>
        </p:nvSpPr>
        <p:spPr>
          <a:xfrm>
            <a:off x="4800600" y="3168933"/>
            <a:ext cx="33528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2800" dirty="0">
                <a:solidFill>
                  <a:srgbClr val="FFC000"/>
                </a:solidFill>
              </a:rPr>
              <a:t>Weak Color Order</a:t>
            </a:r>
          </a:p>
        </p:txBody>
      </p:sp>
      <p:sp>
        <p:nvSpPr>
          <p:cNvPr id="4" name="Rectangle 3"/>
          <p:cNvSpPr/>
          <p:nvPr/>
        </p:nvSpPr>
        <p:spPr>
          <a:xfrm>
            <a:off x="4731291" y="1951297"/>
            <a:ext cx="441967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FFC000"/>
                </a:solidFill>
              </a:rPr>
              <a:t> Bimodal Contrast-Preserving</a:t>
            </a:r>
            <a:endParaRPr lang="en-US" sz="2800" dirty="0"/>
          </a:p>
        </p:txBody>
      </p:sp>
      <p:sp>
        <p:nvSpPr>
          <p:cNvPr id="6" name="Rectangle 5"/>
          <p:cNvSpPr/>
          <p:nvPr/>
        </p:nvSpPr>
        <p:spPr>
          <a:xfrm>
            <a:off x="533400" y="1733341"/>
            <a:ext cx="266700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R</a:t>
            </a:r>
            <a:r>
              <a:rPr lang="en-US" sz="2800" dirty="0" smtClean="0">
                <a:solidFill>
                  <a:schemeClr val="bg1"/>
                </a:solidFill>
              </a:rPr>
              <a:t>elax </a:t>
            </a:r>
            <a:r>
              <a:rPr lang="en-US" sz="2800" dirty="0">
                <a:solidFill>
                  <a:schemeClr val="bg1"/>
                </a:solidFill>
              </a:rPr>
              <a:t>the color </a:t>
            </a:r>
            <a:endParaRPr lang="en-US" sz="2800" dirty="0" smtClean="0">
              <a:solidFill>
                <a:schemeClr val="bg1"/>
              </a:solidFill>
            </a:endParaRPr>
          </a:p>
          <a:p>
            <a:r>
              <a:rPr lang="en-US" sz="2800" dirty="0" smtClean="0">
                <a:solidFill>
                  <a:schemeClr val="bg1"/>
                </a:solidFill>
              </a:rPr>
              <a:t>order constraint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04800" y="3260892"/>
            <a:ext cx="32882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Unambiguous color pairs</a:t>
            </a:r>
          </a:p>
        </p:txBody>
      </p:sp>
      <p:sp>
        <p:nvSpPr>
          <p:cNvPr id="8" name="Right Arrow 7"/>
          <p:cNvSpPr/>
          <p:nvPr/>
        </p:nvSpPr>
        <p:spPr>
          <a:xfrm>
            <a:off x="3739116" y="2055417"/>
            <a:ext cx="609600" cy="419100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>
            <a:off x="3750827" y="4543311"/>
            <a:ext cx="609600" cy="419100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85800" y="4495800"/>
            <a:ext cx="217078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Global Mapping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1" name="Right Arrow 10"/>
          <p:cNvSpPr/>
          <p:nvPr/>
        </p:nvSpPr>
        <p:spPr>
          <a:xfrm>
            <a:off x="3739116" y="3349086"/>
            <a:ext cx="609600" cy="419100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731291" y="4467155"/>
            <a:ext cx="426133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2800" dirty="0" smtClean="0">
                <a:solidFill>
                  <a:srgbClr val="FFC000"/>
                </a:solidFill>
              </a:rPr>
              <a:t>Polynomial Mapping</a:t>
            </a:r>
            <a:endParaRPr lang="en-US" sz="28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0122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8" grpId="0" animBg="1"/>
      <p:bldP spid="9" grpId="0" animBg="1"/>
      <p:bldP spid="11" grpId="0" animBg="1"/>
      <p:bldP spid="1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The Framework</a:t>
            </a:r>
            <a:endParaRPr lang="zh-TW" alt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534400" cy="4525963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FFC000"/>
                </a:solidFill>
              </a:rPr>
              <a:t>Objective Function</a:t>
            </a:r>
          </a:p>
          <a:p>
            <a:pPr lvl="1">
              <a:buFont typeface="Wingdings" pitchFamily="2" charset="2"/>
              <a:buChar char="Ø"/>
            </a:pPr>
            <a:r>
              <a:rPr lang="en-US" sz="2400" dirty="0" smtClean="0">
                <a:solidFill>
                  <a:srgbClr val="FFC000"/>
                </a:solidFill>
              </a:rPr>
              <a:t>  </a:t>
            </a:r>
            <a:r>
              <a:rPr lang="en-US" dirty="0" smtClean="0">
                <a:solidFill>
                  <a:srgbClr val="FFC000"/>
                </a:solidFill>
              </a:rPr>
              <a:t>Bimodal Contrast-Preserving</a:t>
            </a:r>
            <a:endParaRPr lang="en-US" dirty="0">
              <a:solidFill>
                <a:srgbClr val="FFC000"/>
              </a:solidFill>
            </a:endParaRPr>
          </a:p>
          <a:p>
            <a:pPr lvl="1">
              <a:buFont typeface="Wingdings" pitchFamily="2" charset="2"/>
              <a:buChar char="Ø"/>
            </a:pPr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  Weak 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Color </a:t>
            </a:r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Order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  <a:p>
            <a:pPr marL="0" indent="0">
              <a:buNone/>
            </a:pPr>
            <a:endParaRPr lang="en-US" sz="2800" dirty="0">
              <a:solidFill>
                <a:srgbClr val="FFC000"/>
              </a:solidFill>
            </a:endParaRPr>
          </a:p>
          <a:p>
            <a:pPr marL="342900" lvl="1" indent="-342900">
              <a:buFont typeface="Arial" pitchFamily="34" charset="0"/>
              <a:buChar char="•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Finite Multivariate Polynomial Mapping Function</a:t>
            </a:r>
          </a:p>
          <a:p>
            <a:pPr marL="342900" lvl="1" indent="-342900">
              <a:buFont typeface="Arial" pitchFamily="34" charset="0"/>
              <a:buChar char="•"/>
            </a:pPr>
            <a:endParaRPr lang="en-US" dirty="0">
              <a:solidFill>
                <a:srgbClr val="FFC000"/>
              </a:solidFill>
            </a:endParaRPr>
          </a:p>
          <a:p>
            <a:pPr marL="342900" lvl="1" indent="-342900">
              <a:buFont typeface="Arial" pitchFamily="34" charset="0"/>
              <a:buChar char="•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Numerical </a:t>
            </a:r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Solution</a:t>
            </a:r>
            <a:endParaRPr lang="en-US" dirty="0">
              <a:solidFill>
                <a:srgbClr val="FFC000"/>
              </a:solidFill>
            </a:endParaRPr>
          </a:p>
          <a:p>
            <a:endParaRPr lang="en-US" sz="28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12345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 algn="l" rtl="0">
              <a:spcBef>
                <a:spcPct val="0"/>
              </a:spcBef>
            </a:pPr>
            <a:r>
              <a:rPr lang="en-US" sz="3600" dirty="0" smtClean="0">
                <a:solidFill>
                  <a:schemeClr val="bg1"/>
                </a:solidFill>
              </a:rPr>
              <a:t>Bimodal Contrast-Preserving</a:t>
            </a:r>
            <a:r>
              <a:rPr lang="en-US" dirty="0" smtClean="0">
                <a:solidFill>
                  <a:srgbClr val="FFC000"/>
                </a:solidFill>
              </a:rPr>
              <a:t/>
            </a:r>
            <a:br>
              <a:rPr lang="en-US" dirty="0" smtClean="0">
                <a:solidFill>
                  <a:srgbClr val="FFC000"/>
                </a:solidFill>
              </a:rPr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000" dirty="0" smtClean="0"/>
              <a:t>Color pixel          , grayscale contrast                       ,</a:t>
            </a:r>
          </a:p>
          <a:p>
            <a:pPr marL="0" indent="0">
              <a:buNone/>
            </a:pPr>
            <a:r>
              <a:rPr lang="en-US" sz="3000" dirty="0" smtClean="0"/>
              <a:t>    </a:t>
            </a:r>
            <a:r>
              <a:rPr lang="en-US" sz="3000" dirty="0"/>
              <a:t>color </a:t>
            </a:r>
            <a:r>
              <a:rPr lang="en-US" sz="3000" dirty="0" smtClean="0"/>
              <a:t>contrast       (</a:t>
            </a:r>
            <a:r>
              <a:rPr lang="en-US" sz="2800" dirty="0" err="1"/>
              <a:t>CIELab</a:t>
            </a:r>
            <a:r>
              <a:rPr lang="en-US" sz="2800" dirty="0"/>
              <a:t> </a:t>
            </a:r>
            <a:r>
              <a:rPr lang="en-US" sz="2800" dirty="0" smtClean="0"/>
              <a:t>distance</a:t>
            </a:r>
            <a:r>
              <a:rPr lang="en-US" sz="3000" dirty="0" smtClean="0"/>
              <a:t>)</a:t>
            </a:r>
            <a:endParaRPr lang="en-US" sz="3000" dirty="0"/>
          </a:p>
          <a:p>
            <a:pPr marL="0" indent="0">
              <a:buNone/>
            </a:pPr>
            <a:r>
              <a:rPr lang="en-US" dirty="0" smtClean="0"/>
              <a:t>    </a:t>
            </a:r>
          </a:p>
          <a:p>
            <a:r>
              <a:rPr lang="en-US" sz="3000" dirty="0"/>
              <a:t> </a:t>
            </a:r>
            <a:r>
              <a:rPr lang="en-US" sz="3000" dirty="0" smtClean="0"/>
              <a:t>    follows  a Gaussian </a:t>
            </a:r>
            <a:r>
              <a:rPr lang="en-US" sz="3000" dirty="0"/>
              <a:t>distribution </a:t>
            </a:r>
            <a:r>
              <a:rPr lang="en-US" sz="3000" dirty="0" smtClean="0"/>
              <a:t>with mean      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91490241"/>
              </p:ext>
            </p:extLst>
          </p:nvPr>
        </p:nvGraphicFramePr>
        <p:xfrm>
          <a:off x="2590800" y="1676400"/>
          <a:ext cx="838200" cy="4470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4396" name="Equation" r:id="rId3" imgW="380880" imgH="203040" progId="Equation.DSMT4">
                  <p:embed/>
                </p:oleObj>
              </mc:Choice>
              <mc:Fallback>
                <p:oleObj name="Equation" r:id="rId3" imgW="38088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590800" y="1676400"/>
                        <a:ext cx="838200" cy="4470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5528051"/>
              </p:ext>
            </p:extLst>
          </p:nvPr>
        </p:nvGraphicFramePr>
        <p:xfrm>
          <a:off x="6477000" y="1600200"/>
          <a:ext cx="182245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4397" name="Equation" r:id="rId5" imgW="825480" imgH="241200" progId="Equation.DSMT4">
                  <p:embed/>
                </p:oleObj>
              </mc:Choice>
              <mc:Fallback>
                <p:oleObj name="Equation" r:id="rId5" imgW="825480" imgH="2412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77000" y="1600200"/>
                        <a:ext cx="1822450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30902297"/>
              </p:ext>
            </p:extLst>
          </p:nvPr>
        </p:nvGraphicFramePr>
        <p:xfrm>
          <a:off x="790677" y="3276600"/>
          <a:ext cx="504723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4398" name="Equation" r:id="rId7" imgW="228600" imgH="241200" progId="Equation.DSMT4">
                  <p:embed/>
                </p:oleObj>
              </mc:Choice>
              <mc:Fallback>
                <p:oleObj name="Equation" r:id="rId7" imgW="228600" imgH="2412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0677" y="3276600"/>
                        <a:ext cx="504723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99105440"/>
              </p:ext>
            </p:extLst>
          </p:nvPr>
        </p:nvGraphicFramePr>
        <p:xfrm>
          <a:off x="7939088" y="3352800"/>
          <a:ext cx="442912" cy="4960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4399" name="Equation" r:id="rId9" imgW="215640" imgH="241200" progId="Equation.DSMT4">
                  <p:embed/>
                </p:oleObj>
              </mc:Choice>
              <mc:Fallback>
                <p:oleObj name="Equation" r:id="rId9" imgW="215640" imgH="24120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39088" y="3352800"/>
                        <a:ext cx="442912" cy="49606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67660118"/>
              </p:ext>
            </p:extLst>
          </p:nvPr>
        </p:nvGraphicFramePr>
        <p:xfrm>
          <a:off x="3124200" y="2209800"/>
          <a:ext cx="442913" cy="49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4400" name="Equation" r:id="rId11" imgW="215640" imgH="241200" progId="Equation.DSMT4">
                  <p:embed/>
                </p:oleObj>
              </mc:Choice>
              <mc:Fallback>
                <p:oleObj name="Equation" r:id="rId11" imgW="215640" imgH="24120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24200" y="2209800"/>
                        <a:ext cx="442913" cy="495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52223400"/>
              </p:ext>
            </p:extLst>
          </p:nvPr>
        </p:nvGraphicFramePr>
        <p:xfrm>
          <a:off x="2133600" y="4267200"/>
          <a:ext cx="3852672" cy="1219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4401" name="Equation" r:id="rId13" imgW="2006280" imgH="634680" progId="Equation.DSMT4">
                  <p:embed/>
                </p:oleObj>
              </mc:Choice>
              <mc:Fallback>
                <p:oleObj name="Equation" r:id="rId13" imgW="2006280" imgH="6346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2133600" y="4267200"/>
                        <a:ext cx="3852672" cy="1219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53183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 algn="l" rtl="0">
              <a:spcBef>
                <a:spcPct val="0"/>
              </a:spcBef>
            </a:pPr>
            <a:r>
              <a:rPr lang="en-US" sz="3600" dirty="0" smtClean="0">
                <a:solidFill>
                  <a:schemeClr val="bg1"/>
                </a:solidFill>
              </a:rPr>
              <a:t>Bimodal Contrast-Preserving</a:t>
            </a:r>
            <a:r>
              <a:rPr lang="en-US" dirty="0" smtClean="0">
                <a:solidFill>
                  <a:srgbClr val="FFC000"/>
                </a:solidFill>
              </a:rPr>
              <a:t/>
            </a:r>
            <a:br>
              <a:rPr lang="en-US" dirty="0" smtClean="0">
                <a:solidFill>
                  <a:srgbClr val="FFC000"/>
                </a:solidFill>
              </a:rPr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Color pixel          , grayscale contrast                       ,</a:t>
            </a:r>
          </a:p>
          <a:p>
            <a:pPr marL="0" indent="0">
              <a:buNone/>
            </a:pPr>
            <a:r>
              <a:rPr lang="en-US" sz="3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   </a:t>
            </a:r>
            <a:r>
              <a:rPr lang="en-US" sz="3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color </a:t>
            </a:r>
            <a:r>
              <a:rPr lang="en-US" sz="3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contrast        (</a:t>
            </a:r>
            <a:r>
              <a:rPr lang="en-US" sz="28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CIELab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distance</a:t>
            </a:r>
            <a:r>
              <a:rPr lang="en-US" sz="3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  <a:endParaRPr lang="en-US" sz="3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0" indent="0">
              <a:buNone/>
            </a:pPr>
            <a:r>
              <a:rPr lang="en-US" dirty="0" smtClean="0"/>
              <a:t>    </a:t>
            </a:r>
          </a:p>
          <a:p>
            <a:r>
              <a:rPr lang="en-US" sz="3000" dirty="0"/>
              <a:t> </a:t>
            </a:r>
            <a:r>
              <a:rPr lang="en-US" sz="3000" dirty="0" smtClean="0"/>
              <a:t>   </a:t>
            </a:r>
            <a:r>
              <a:rPr lang="en-US" sz="3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follows  a Gaussian </a:t>
            </a:r>
            <a:r>
              <a:rPr lang="en-US" sz="3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distribution </a:t>
            </a:r>
            <a:r>
              <a:rPr lang="en-US" sz="3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with mean     .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30761782"/>
              </p:ext>
            </p:extLst>
          </p:nvPr>
        </p:nvGraphicFramePr>
        <p:xfrm>
          <a:off x="2514600" y="1676400"/>
          <a:ext cx="838200" cy="4470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0391" name="Equation" r:id="rId3" imgW="380880" imgH="203040" progId="Equation.DSMT4">
                  <p:embed/>
                </p:oleObj>
              </mc:Choice>
              <mc:Fallback>
                <p:oleObj name="Equation" r:id="rId3" imgW="38088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514600" y="1676400"/>
                        <a:ext cx="838200" cy="4470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74948186"/>
              </p:ext>
            </p:extLst>
          </p:nvPr>
        </p:nvGraphicFramePr>
        <p:xfrm>
          <a:off x="6553200" y="1600200"/>
          <a:ext cx="182245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0392" name="Equation" r:id="rId5" imgW="825480" imgH="241200" progId="Equation.DSMT4">
                  <p:embed/>
                </p:oleObj>
              </mc:Choice>
              <mc:Fallback>
                <p:oleObj name="Equation" r:id="rId5" imgW="82548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53200" y="1600200"/>
                        <a:ext cx="1822450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31906388"/>
              </p:ext>
            </p:extLst>
          </p:nvPr>
        </p:nvGraphicFramePr>
        <p:xfrm>
          <a:off x="762000" y="3276600"/>
          <a:ext cx="504723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0393" name="Equation" r:id="rId7" imgW="228600" imgH="241200" progId="Equation.DSMT4">
                  <p:embed/>
                </p:oleObj>
              </mc:Choice>
              <mc:Fallback>
                <p:oleObj name="Equation" r:id="rId7" imgW="22860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3276600"/>
                        <a:ext cx="504723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05999669"/>
              </p:ext>
            </p:extLst>
          </p:nvPr>
        </p:nvGraphicFramePr>
        <p:xfrm>
          <a:off x="7848600" y="3352800"/>
          <a:ext cx="442912" cy="4960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0394" name="Equation" r:id="rId9" imgW="215640" imgH="241200" progId="Equation.DSMT4">
                  <p:embed/>
                </p:oleObj>
              </mc:Choice>
              <mc:Fallback>
                <p:oleObj name="Equation" r:id="rId9" imgW="2156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48600" y="3352800"/>
                        <a:ext cx="442912" cy="49606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06725284"/>
              </p:ext>
            </p:extLst>
          </p:nvPr>
        </p:nvGraphicFramePr>
        <p:xfrm>
          <a:off x="3124200" y="2209800"/>
          <a:ext cx="442913" cy="49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0395" name="Equation" r:id="rId11" imgW="215640" imgH="241200" progId="Equation.DSMT4">
                  <p:embed/>
                </p:oleObj>
              </mc:Choice>
              <mc:Fallback>
                <p:oleObj name="Equation" r:id="rId11" imgW="2156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24200" y="2209800"/>
                        <a:ext cx="442913" cy="495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381164"/>
              </p:ext>
            </p:extLst>
          </p:nvPr>
        </p:nvGraphicFramePr>
        <p:xfrm>
          <a:off x="2130552" y="4416552"/>
          <a:ext cx="3852672" cy="1219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0396" name="Equation" r:id="rId13" imgW="2006280" imgH="634680" progId="Equation.DSMT4">
                  <p:embed/>
                </p:oleObj>
              </mc:Choice>
              <mc:Fallback>
                <p:oleObj name="Equation" r:id="rId13" imgW="2006280" imgH="6346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2130552" y="4416552"/>
                        <a:ext cx="3852672" cy="1219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00098" name="Picture 2" descr="D:\Research\research\color-to-gray\imag\Gaussian_distribution_revised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1143000"/>
            <a:ext cx="2667000" cy="2980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46097237"/>
              </p:ext>
            </p:extLst>
          </p:nvPr>
        </p:nvGraphicFramePr>
        <p:xfrm>
          <a:off x="4007643" y="3962400"/>
          <a:ext cx="442913" cy="49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0397" name="Equation" r:id="rId16" imgW="215640" imgH="241200" progId="Equation.DSMT4">
                  <p:embed/>
                </p:oleObj>
              </mc:Choice>
              <mc:Fallback>
                <p:oleObj name="Equation" r:id="rId16" imgW="215640" imgH="24120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07643" y="3962400"/>
                        <a:ext cx="442913" cy="495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39519815"/>
              </p:ext>
            </p:extLst>
          </p:nvPr>
        </p:nvGraphicFramePr>
        <p:xfrm>
          <a:off x="5410200" y="3733800"/>
          <a:ext cx="504825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0398" name="Equation" r:id="rId18" imgW="228600" imgH="241200" progId="Equation.DSMT4">
                  <p:embed/>
                </p:oleObj>
              </mc:Choice>
              <mc:Fallback>
                <p:oleObj name="Equation" r:id="rId18" imgW="228600" imgH="24120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10200" y="3733800"/>
                        <a:ext cx="504825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90090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 algn="l" rtl="0">
              <a:spcBef>
                <a:spcPct val="0"/>
              </a:spcBef>
            </a:pPr>
            <a:r>
              <a:rPr lang="en-US" sz="3600" dirty="0" smtClean="0">
                <a:solidFill>
                  <a:schemeClr val="bg1"/>
                </a:solidFill>
              </a:rPr>
              <a:t>Bimodal Contrast-Preserving</a:t>
            </a:r>
            <a:r>
              <a:rPr lang="en-US" dirty="0" smtClean="0">
                <a:solidFill>
                  <a:srgbClr val="FFC000"/>
                </a:solidFill>
              </a:rPr>
              <a:t/>
            </a:r>
            <a:br>
              <a:rPr lang="en-US" dirty="0" smtClean="0">
                <a:solidFill>
                  <a:srgbClr val="FFC000"/>
                </a:solidFill>
              </a:rPr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676400"/>
          </a:xfrm>
        </p:spPr>
        <p:txBody>
          <a:bodyPr>
            <a:normAutofit/>
          </a:bodyPr>
          <a:lstStyle/>
          <a:p>
            <a:r>
              <a:rPr lang="en-US" sz="3000" dirty="0" smtClean="0"/>
              <a:t>Tradition methods (order preserving): </a:t>
            </a:r>
            <a:endParaRPr lang="en-US" dirty="0" smtClean="0"/>
          </a:p>
        </p:txBody>
      </p:sp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03878695"/>
              </p:ext>
            </p:extLst>
          </p:nvPr>
        </p:nvGraphicFramePr>
        <p:xfrm>
          <a:off x="920881" y="2362200"/>
          <a:ext cx="3683000" cy="730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5226" name="Equation" r:id="rId4" imgW="1917360" imgH="380880" progId="Equation.DSMT4">
                  <p:embed/>
                </p:oleObj>
              </mc:Choice>
              <mc:Fallback>
                <p:oleObj name="Equation" r:id="rId4" imgW="1917360" imgH="3808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20881" y="2362200"/>
                        <a:ext cx="3683000" cy="730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7017471"/>
              </p:ext>
            </p:extLst>
          </p:nvPr>
        </p:nvGraphicFramePr>
        <p:xfrm>
          <a:off x="990600" y="3317852"/>
          <a:ext cx="3810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5227" name="Equation" r:id="rId6" imgW="126720" imgH="126720" progId="Equation.DSMT4">
                  <p:embed/>
                </p:oleObj>
              </mc:Choice>
              <mc:Fallback>
                <p:oleObj name="Equation" r:id="rId6" imgW="126720" imgH="1267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90600" y="3317852"/>
                        <a:ext cx="381000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/>
          <p:cNvSpPr/>
          <p:nvPr/>
        </p:nvSpPr>
        <p:spPr>
          <a:xfrm>
            <a:off x="1229833" y="3200400"/>
            <a:ext cx="699976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: neighborhood </a:t>
            </a:r>
            <a:r>
              <a:rPr lang="en-US" sz="2800" dirty="0">
                <a:solidFill>
                  <a:schemeClr val="bg1"/>
                </a:solidFill>
              </a:rPr>
              <a:t>pixel </a:t>
            </a:r>
            <a:r>
              <a:rPr lang="en-US" sz="2800" dirty="0" smtClean="0">
                <a:solidFill>
                  <a:schemeClr val="bg1"/>
                </a:solidFill>
              </a:rPr>
              <a:t>set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509178" y="4038600"/>
            <a:ext cx="8229600" cy="1676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rgbClr val="CC9900"/>
              </a:buClr>
              <a:buFont typeface="Arial" pitchFamily="34" charset="0"/>
              <a:buChar char="•"/>
              <a:defRPr sz="3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rgbClr val="CC9900"/>
              </a:buClr>
              <a:buFont typeface="Arial" pitchFamily="34" charset="0"/>
              <a:buChar char="–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rgbClr val="CC9900"/>
              </a:buClr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smtClean="0"/>
              <a:t>Our bimodal contrast-preserving for ambiguous color pairs:</a:t>
            </a:r>
            <a:endParaRPr lang="en-US" dirty="0" smtClean="0"/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96190302"/>
              </p:ext>
            </p:extLst>
          </p:nvPr>
        </p:nvGraphicFramePr>
        <p:xfrm>
          <a:off x="914400" y="5187950"/>
          <a:ext cx="4462462" cy="755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5228" name="Equation" r:id="rId8" imgW="2323800" imgH="393480" progId="Equation.DSMT4">
                  <p:embed/>
                </p:oleObj>
              </mc:Choice>
              <mc:Fallback>
                <p:oleObj name="Equation" r:id="rId8" imgW="2323800" imgH="393480" progId="Equation.DSMT4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5187950"/>
                        <a:ext cx="4462462" cy="755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55283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 algn="l" rtl="0">
              <a:spcBef>
                <a:spcPct val="0"/>
              </a:spcBef>
            </a:pPr>
            <a:r>
              <a:rPr lang="en-US" sz="3600" dirty="0" smtClean="0">
                <a:solidFill>
                  <a:schemeClr val="bg1"/>
                </a:solidFill>
              </a:rPr>
              <a:t>Bimodal Contrast-Preserving</a:t>
            </a:r>
            <a:r>
              <a:rPr lang="en-US" dirty="0" smtClean="0">
                <a:solidFill>
                  <a:srgbClr val="FFC000"/>
                </a:solidFill>
              </a:rPr>
              <a:t/>
            </a:r>
            <a:br>
              <a:rPr lang="en-US" dirty="0" smtClean="0">
                <a:solidFill>
                  <a:srgbClr val="FFC000"/>
                </a:solidFill>
              </a:rPr>
            </a:br>
            <a:endParaRPr lang="en-US" dirty="0"/>
          </a:p>
        </p:txBody>
      </p:sp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0465610"/>
              </p:ext>
            </p:extLst>
          </p:nvPr>
        </p:nvGraphicFramePr>
        <p:xfrm>
          <a:off x="762000" y="1752600"/>
          <a:ext cx="3683000" cy="730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1443" name="Equation" r:id="rId4" imgW="1917360" imgH="380880" progId="Equation.DSMT4">
                  <p:embed/>
                </p:oleObj>
              </mc:Choice>
              <mc:Fallback>
                <p:oleObj name="Equation" r:id="rId4" imgW="1917360" imgH="3808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62000" y="1752600"/>
                        <a:ext cx="3683000" cy="730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20159062"/>
              </p:ext>
            </p:extLst>
          </p:nvPr>
        </p:nvGraphicFramePr>
        <p:xfrm>
          <a:off x="762000" y="4800600"/>
          <a:ext cx="4462462" cy="755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1444" name="Equation" r:id="rId6" imgW="2323800" imgH="393480" progId="Equation.DSMT4">
                  <p:embed/>
                </p:oleObj>
              </mc:Choice>
              <mc:Fallback>
                <p:oleObj name="Equation" r:id="rId6" imgW="2323800" imgH="393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4800600"/>
                        <a:ext cx="4462462" cy="755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2395896"/>
              </p:ext>
            </p:extLst>
          </p:nvPr>
        </p:nvGraphicFramePr>
        <p:xfrm>
          <a:off x="7391400" y="6028448"/>
          <a:ext cx="414337" cy="463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1445" name="Equation" r:id="rId8" imgW="215640" imgH="241200" progId="Equation.DSMT4">
                  <p:embed/>
                </p:oleObj>
              </mc:Choice>
              <mc:Fallback>
                <p:oleObj name="Equation" r:id="rId8" imgW="215640" imgH="241200" progId="Equation.DSMT4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91400" y="6028448"/>
                        <a:ext cx="414337" cy="463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01126" name="Picture 6" descr="D:\Research\research\color-to-gray\imag\double_modal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4038600"/>
            <a:ext cx="2743200" cy="2221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5254093"/>
              </p:ext>
            </p:extLst>
          </p:nvPr>
        </p:nvGraphicFramePr>
        <p:xfrm>
          <a:off x="6096000" y="6028448"/>
          <a:ext cx="585788" cy="463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1446" name="Equation" r:id="rId11" imgW="304560" imgH="241200" progId="Equation.DSMT4">
                  <p:embed/>
                </p:oleObj>
              </mc:Choice>
              <mc:Fallback>
                <p:oleObj name="Equation" r:id="rId11" imgW="304560" imgH="24120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0" y="6028448"/>
                        <a:ext cx="585788" cy="463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01132" name="Picture 12" descr="D:\Research\research\color-to-gray\imag\single_modal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1848" y="1187450"/>
            <a:ext cx="2743657" cy="2221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67360964"/>
              </p:ext>
            </p:extLst>
          </p:nvPr>
        </p:nvGraphicFramePr>
        <p:xfrm>
          <a:off x="7467600" y="3177667"/>
          <a:ext cx="414338" cy="463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1447" name="Equation" r:id="rId14" imgW="215640" imgH="241200" progId="Equation.DSMT4">
                  <p:embed/>
                </p:oleObj>
              </mc:Choice>
              <mc:Fallback>
                <p:oleObj name="Equation" r:id="rId14" imgW="215640" imgH="24120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67600" y="3177667"/>
                        <a:ext cx="414338" cy="463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52714623"/>
              </p:ext>
            </p:extLst>
          </p:nvPr>
        </p:nvGraphicFramePr>
        <p:xfrm>
          <a:off x="8382000" y="2947479"/>
          <a:ext cx="439737" cy="46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1448" name="Equation" r:id="rId16" imgW="228600" imgH="241200" progId="Equation.DSMT4">
                  <p:embed/>
                </p:oleObj>
              </mc:Choice>
              <mc:Fallback>
                <p:oleObj name="Equation" r:id="rId16" imgW="228600" imgH="241200" progId="Equation.DSMT4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0" y="2947479"/>
                        <a:ext cx="439737" cy="461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6296090"/>
              </p:ext>
            </p:extLst>
          </p:nvPr>
        </p:nvGraphicFramePr>
        <p:xfrm>
          <a:off x="8385505" y="5804960"/>
          <a:ext cx="439738" cy="461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1449" name="Equation" r:id="rId18" imgW="228600" imgH="241200" progId="Equation.DSMT4">
                  <p:embed/>
                </p:oleObj>
              </mc:Choice>
              <mc:Fallback>
                <p:oleObj name="Equation" r:id="rId18" imgW="228600" imgH="241200" progId="Equation.DSMT4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5505" y="5804960"/>
                        <a:ext cx="439738" cy="4619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21748291"/>
              </p:ext>
            </p:extLst>
          </p:nvPr>
        </p:nvGraphicFramePr>
        <p:xfrm>
          <a:off x="4005263" y="2667000"/>
          <a:ext cx="1512887" cy="390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1450" name="Equation" r:id="rId20" imgW="787320" imgH="203040" progId="Equation.DSMT4">
                  <p:embed/>
                </p:oleObj>
              </mc:Choice>
              <mc:Fallback>
                <p:oleObj name="Equation" r:id="rId20" imgW="787320" imgH="20304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05263" y="2667000"/>
                        <a:ext cx="1512887" cy="390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83732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74638"/>
            <a:ext cx="84582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Documents generally have color figures</a:t>
            </a:r>
            <a:endParaRPr lang="en-US" dirty="0"/>
          </a:p>
        </p:txBody>
      </p:sp>
      <p:pic>
        <p:nvPicPr>
          <p:cNvPr id="940035" name="Picture 3" descr="C:\Users\leojia\Desktop\Untitled-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421" y="1524000"/>
            <a:ext cx="3757165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40036" name="Picture 4" descr="C:\Users\leojia\Desktop\Untitled-5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9786" y="1524000"/>
            <a:ext cx="3774614" cy="4876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2640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 algn="l" rtl="0">
              <a:spcBef>
                <a:spcPct val="0"/>
              </a:spcBef>
            </a:pPr>
            <a:r>
              <a:rPr lang="en-US" sz="3600" dirty="0" smtClean="0">
                <a:solidFill>
                  <a:schemeClr val="bg1"/>
                </a:solidFill>
              </a:rPr>
              <a:t>Bimodal Contrast-Preserving</a:t>
            </a:r>
            <a:r>
              <a:rPr lang="en-US" dirty="0" smtClean="0">
                <a:solidFill>
                  <a:srgbClr val="FFC000"/>
                </a:solidFill>
              </a:rPr>
              <a:t/>
            </a:r>
            <a:br>
              <a:rPr lang="en-US" dirty="0" smtClean="0">
                <a:solidFill>
                  <a:srgbClr val="FFC000"/>
                </a:solidFill>
              </a:rPr>
            </a:br>
            <a:endParaRPr lang="en-US" dirty="0"/>
          </a:p>
        </p:txBody>
      </p:sp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93048843"/>
              </p:ext>
            </p:extLst>
          </p:nvPr>
        </p:nvGraphicFramePr>
        <p:xfrm>
          <a:off x="762000" y="1752600"/>
          <a:ext cx="3683000" cy="730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2449" name="Equation" r:id="rId4" imgW="1917360" imgH="380880" progId="Equation.DSMT4">
                  <p:embed/>
                </p:oleObj>
              </mc:Choice>
              <mc:Fallback>
                <p:oleObj name="Equation" r:id="rId4" imgW="1917360" imgH="3808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62000" y="1752600"/>
                        <a:ext cx="3683000" cy="730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36103094"/>
              </p:ext>
            </p:extLst>
          </p:nvPr>
        </p:nvGraphicFramePr>
        <p:xfrm>
          <a:off x="762000" y="4800600"/>
          <a:ext cx="4462462" cy="755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2450" name="Equation" r:id="rId6" imgW="2323800" imgH="393480" progId="Equation.DSMT4">
                  <p:embed/>
                </p:oleObj>
              </mc:Choice>
              <mc:Fallback>
                <p:oleObj name="Equation" r:id="rId6" imgW="2323800" imgH="393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4800600"/>
                        <a:ext cx="4462462" cy="755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56227591"/>
              </p:ext>
            </p:extLst>
          </p:nvPr>
        </p:nvGraphicFramePr>
        <p:xfrm>
          <a:off x="7391400" y="6028448"/>
          <a:ext cx="414337" cy="463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2451" name="Equation" r:id="rId8" imgW="215640" imgH="241200" progId="Equation.DSMT4">
                  <p:embed/>
                </p:oleObj>
              </mc:Choice>
              <mc:Fallback>
                <p:oleObj name="Equation" r:id="rId8" imgW="2156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91400" y="6028448"/>
                        <a:ext cx="414337" cy="463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01126" name="Picture 6" descr="D:\Research\research\color-to-gray\imag\double_modal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4038600"/>
            <a:ext cx="2743200" cy="2221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29051931"/>
              </p:ext>
            </p:extLst>
          </p:nvPr>
        </p:nvGraphicFramePr>
        <p:xfrm>
          <a:off x="6096000" y="6028448"/>
          <a:ext cx="585788" cy="463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2452" name="Equation" r:id="rId11" imgW="304560" imgH="241200" progId="Equation.DSMT4">
                  <p:embed/>
                </p:oleObj>
              </mc:Choice>
              <mc:Fallback>
                <p:oleObj name="Equation" r:id="rId11" imgW="30456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0" y="6028448"/>
                        <a:ext cx="585788" cy="463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5115994"/>
              </p:ext>
            </p:extLst>
          </p:nvPr>
        </p:nvGraphicFramePr>
        <p:xfrm>
          <a:off x="8382000" y="2947479"/>
          <a:ext cx="439737" cy="46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2453" name="Equation" r:id="rId13" imgW="228600" imgH="241200" progId="Equation.DSMT4">
                  <p:embed/>
                </p:oleObj>
              </mc:Choice>
              <mc:Fallback>
                <p:oleObj name="Equation" r:id="rId13" imgW="22860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0" y="2947479"/>
                        <a:ext cx="439737" cy="461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71988682"/>
              </p:ext>
            </p:extLst>
          </p:nvPr>
        </p:nvGraphicFramePr>
        <p:xfrm>
          <a:off x="8385505" y="5804960"/>
          <a:ext cx="439738" cy="461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2454" name="Equation" r:id="rId15" imgW="228600" imgH="241200" progId="Equation.DSMT4">
                  <p:embed/>
                </p:oleObj>
              </mc:Choice>
              <mc:Fallback>
                <p:oleObj name="Equation" r:id="rId15" imgW="22860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5505" y="5804960"/>
                        <a:ext cx="439738" cy="4619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02146" name="Picture 2" descr="D:\Research\research\color-to-gray\imag\single_modal_left.png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6984" y="1188720"/>
            <a:ext cx="2743656" cy="2221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05344661"/>
              </p:ext>
            </p:extLst>
          </p:nvPr>
        </p:nvGraphicFramePr>
        <p:xfrm>
          <a:off x="5943600" y="3178937"/>
          <a:ext cx="585788" cy="463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2455" name="Equation" r:id="rId18" imgW="304560" imgH="241200" progId="Equation.DSMT4">
                  <p:embed/>
                </p:oleObj>
              </mc:Choice>
              <mc:Fallback>
                <p:oleObj name="Equation" r:id="rId18" imgW="304560" imgH="24120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43600" y="3178937"/>
                        <a:ext cx="585788" cy="463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47497544"/>
              </p:ext>
            </p:extLst>
          </p:nvPr>
        </p:nvGraphicFramePr>
        <p:xfrm>
          <a:off x="3908879" y="2667000"/>
          <a:ext cx="1708150" cy="390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2456" name="Equation" r:id="rId20" imgW="888840" imgH="203040" progId="Equation.DSMT4">
                  <p:embed/>
                </p:oleObj>
              </mc:Choice>
              <mc:Fallback>
                <p:oleObj name="Equation" r:id="rId20" imgW="888840" imgH="20304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08879" y="2667000"/>
                        <a:ext cx="1708150" cy="390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178886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Our Work</a:t>
            </a:r>
            <a:endParaRPr lang="zh-TW" alt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534400" cy="4525963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FFC000"/>
                </a:solidFill>
              </a:rPr>
              <a:t>Objective Function</a:t>
            </a:r>
          </a:p>
          <a:p>
            <a:pPr lvl="1">
              <a:buFont typeface="Wingdings" pitchFamily="2" charset="2"/>
              <a:buChar char="Ø"/>
            </a:pPr>
            <a:r>
              <a:rPr lang="en-US" sz="2400" dirty="0" smtClean="0">
                <a:solidFill>
                  <a:schemeClr val="bg2">
                    <a:lumMod val="25000"/>
                  </a:schemeClr>
                </a:solidFill>
              </a:rPr>
              <a:t>  </a:t>
            </a:r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Bimodal Contrast-Preserving</a:t>
            </a:r>
            <a:endParaRPr lang="en-US" dirty="0">
              <a:solidFill>
                <a:srgbClr val="FFC000"/>
              </a:solidFill>
            </a:endParaRPr>
          </a:p>
          <a:p>
            <a:pPr lvl="1">
              <a:buFont typeface="Wingdings" pitchFamily="2" charset="2"/>
              <a:buChar char="Ø"/>
            </a:pPr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  </a:t>
            </a:r>
            <a:r>
              <a:rPr lang="en-US" dirty="0" smtClean="0">
                <a:solidFill>
                  <a:srgbClr val="FFC000"/>
                </a:solidFill>
              </a:rPr>
              <a:t>Weak </a:t>
            </a:r>
            <a:r>
              <a:rPr lang="en-US" dirty="0">
                <a:solidFill>
                  <a:srgbClr val="FFC000"/>
                </a:solidFill>
              </a:rPr>
              <a:t>Color </a:t>
            </a:r>
            <a:r>
              <a:rPr lang="en-US" dirty="0" smtClean="0">
                <a:solidFill>
                  <a:srgbClr val="FFC000"/>
                </a:solidFill>
              </a:rPr>
              <a:t>Order</a:t>
            </a:r>
            <a:endParaRPr lang="en-US" dirty="0">
              <a:solidFill>
                <a:srgbClr val="FFC000"/>
              </a:solidFill>
            </a:endParaRPr>
          </a:p>
          <a:p>
            <a:pPr marL="0" indent="0">
              <a:buNone/>
            </a:pPr>
            <a:endParaRPr lang="en-US" sz="2800" dirty="0">
              <a:solidFill>
                <a:srgbClr val="FFC000"/>
              </a:solidFill>
            </a:endParaRPr>
          </a:p>
          <a:p>
            <a:pPr marL="342900" lvl="1" indent="-342900">
              <a:buFont typeface="Arial" pitchFamily="34" charset="0"/>
              <a:buChar char="•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Finite Multivariate Polynomial Mapping Function</a:t>
            </a:r>
          </a:p>
          <a:p>
            <a:pPr marL="342900" lvl="1" indent="-342900">
              <a:buFont typeface="Arial" pitchFamily="34" charset="0"/>
              <a:buChar char="•"/>
            </a:pPr>
            <a:endParaRPr lang="en-US" dirty="0">
              <a:solidFill>
                <a:srgbClr val="FFC000"/>
              </a:solidFill>
            </a:endParaRPr>
          </a:p>
          <a:p>
            <a:pPr marL="342900" lvl="1" indent="-342900">
              <a:buFont typeface="Arial" pitchFamily="34" charset="0"/>
              <a:buChar char="•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Numerical </a:t>
            </a:r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Solution</a:t>
            </a:r>
            <a:endParaRPr lang="en-US" dirty="0">
              <a:solidFill>
                <a:srgbClr val="FFC000"/>
              </a:solidFill>
            </a:endParaRPr>
          </a:p>
          <a:p>
            <a:endParaRPr lang="en-US" sz="28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4796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/>
            <a:r>
              <a:rPr lang="en-US" sz="3600" dirty="0" smtClean="0">
                <a:solidFill>
                  <a:schemeClr val="bg1"/>
                </a:solidFill>
              </a:rPr>
              <a:t>Weak Color Order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534400" cy="1219199"/>
          </a:xfrm>
        </p:spPr>
        <p:txBody>
          <a:bodyPr>
            <a:normAutofit/>
          </a:bodyPr>
          <a:lstStyle/>
          <a:p>
            <a:r>
              <a:rPr lang="en-US" sz="2800" dirty="0" smtClean="0"/>
              <a:t>Unambiguous </a:t>
            </a:r>
            <a:r>
              <a:rPr lang="en-US" sz="2800" dirty="0"/>
              <a:t>color </a:t>
            </a:r>
            <a:r>
              <a:rPr lang="en-US" sz="2800" dirty="0" smtClean="0"/>
              <a:t>pairs: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FFC000"/>
                </a:solidFill>
              </a:rPr>
              <a:t> </a:t>
            </a:r>
            <a:r>
              <a:rPr lang="en-US" sz="2800" dirty="0" smtClean="0">
                <a:solidFill>
                  <a:srgbClr val="FFC000"/>
                </a:solidFill>
              </a:rPr>
              <a:t>                                             </a:t>
            </a:r>
            <a:r>
              <a:rPr lang="en-US" sz="2800" dirty="0" smtClean="0"/>
              <a:t>or</a:t>
            </a:r>
          </a:p>
          <a:p>
            <a:endParaRPr lang="en-US" sz="2800" dirty="0" smtClean="0"/>
          </a:p>
          <a:p>
            <a:endParaRPr lang="en-US" sz="2800" dirty="0" smtClean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93547035"/>
              </p:ext>
            </p:extLst>
          </p:nvPr>
        </p:nvGraphicFramePr>
        <p:xfrm>
          <a:off x="609600" y="2133600"/>
          <a:ext cx="3562350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6481" name="Equation" r:id="rId4" imgW="1739880" imgH="279360" progId="Equation.DSMT4">
                  <p:embed/>
                </p:oleObj>
              </mc:Choice>
              <mc:Fallback>
                <p:oleObj name="Equation" r:id="rId4" imgW="1739880" imgH="279360" progId="Equation.DSMT4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" y="2133600"/>
                        <a:ext cx="3562350" cy="571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00596979"/>
              </p:ext>
            </p:extLst>
          </p:nvPr>
        </p:nvGraphicFramePr>
        <p:xfrm>
          <a:off x="4724400" y="2133600"/>
          <a:ext cx="3562350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6482" name="Equation" r:id="rId6" imgW="1739880" imgH="279360" progId="Equation.DSMT4">
                  <p:embed/>
                </p:oleObj>
              </mc:Choice>
              <mc:Fallback>
                <p:oleObj name="Equation" r:id="rId6" imgW="1739880" imgH="27936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24400" y="2133600"/>
                        <a:ext cx="3562350" cy="571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56165" name="Picture 101" descr="D:\Research\research\color-to-gray\imag\red_1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2895600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6166" name="Picture 102" descr="D:\Research\research\color-to-gray\imag\green_1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4154993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6169" name="Picture 105" descr="D:\Research\research\color-to-gray\imag\yellow_1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1264" y="5351584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6170" name="Picture 106" descr="D:\Research\research\color-to-gray\imag\red_2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62400" y="2893925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6171" name="Picture 107" descr="D:\Research\research\color-to-gray\imag\yellow_2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5351584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6172" name="Picture 108" descr="D:\Research\research\color-to-gray\imag\green_2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4154993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0297348"/>
              </p:ext>
            </p:extLst>
          </p:nvPr>
        </p:nvGraphicFramePr>
        <p:xfrm>
          <a:off x="2971800" y="2990850"/>
          <a:ext cx="723900" cy="72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6483" name="Equation" r:id="rId14" imgW="139680" imgH="139680" progId="Equation.DSMT4">
                  <p:embed/>
                </p:oleObj>
              </mc:Choice>
              <mc:Fallback>
                <p:oleObj name="Equation" r:id="rId14" imgW="139680" imgH="13968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71800" y="2990850"/>
                        <a:ext cx="723900" cy="723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71692395"/>
              </p:ext>
            </p:extLst>
          </p:nvPr>
        </p:nvGraphicFramePr>
        <p:xfrm>
          <a:off x="2971800" y="4250243"/>
          <a:ext cx="723900" cy="72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6484" name="Equation" r:id="rId16" imgW="139680" imgH="139680" progId="Equation.DSMT4">
                  <p:embed/>
                </p:oleObj>
              </mc:Choice>
              <mc:Fallback>
                <p:oleObj name="Equation" r:id="rId16" imgW="139680" imgH="139680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71800" y="4250243"/>
                        <a:ext cx="723900" cy="723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09329263"/>
              </p:ext>
            </p:extLst>
          </p:nvPr>
        </p:nvGraphicFramePr>
        <p:xfrm>
          <a:off x="2971800" y="5446834"/>
          <a:ext cx="723900" cy="72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6485" name="Equation" r:id="rId18" imgW="139680" imgH="139680" progId="Equation.DSMT4">
                  <p:embed/>
                </p:oleObj>
              </mc:Choice>
              <mc:Fallback>
                <p:oleObj name="Equation" r:id="rId18" imgW="139680" imgH="139680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71800" y="5446834"/>
                        <a:ext cx="723900" cy="723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7003232"/>
              </p:ext>
            </p:extLst>
          </p:nvPr>
        </p:nvGraphicFramePr>
        <p:xfrm>
          <a:off x="5181600" y="2989175"/>
          <a:ext cx="723900" cy="72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6486" name="Equation" r:id="rId19" imgW="139680" imgH="139680" progId="Equation.DSMT4">
                  <p:embed/>
                </p:oleObj>
              </mc:Choice>
              <mc:Fallback>
                <p:oleObj name="Equation" r:id="rId19" imgW="139680" imgH="139680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81600" y="2989175"/>
                        <a:ext cx="723900" cy="723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8655016"/>
              </p:ext>
            </p:extLst>
          </p:nvPr>
        </p:nvGraphicFramePr>
        <p:xfrm>
          <a:off x="5181600" y="4250243"/>
          <a:ext cx="723900" cy="72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6487" name="Equation" r:id="rId20" imgW="139680" imgH="139680" progId="Equation.DSMT4">
                  <p:embed/>
                </p:oleObj>
              </mc:Choice>
              <mc:Fallback>
                <p:oleObj name="Equation" r:id="rId20" imgW="139680" imgH="139680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81600" y="4250243"/>
                        <a:ext cx="723900" cy="723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6455358"/>
              </p:ext>
            </p:extLst>
          </p:nvPr>
        </p:nvGraphicFramePr>
        <p:xfrm>
          <a:off x="5181600" y="5446834"/>
          <a:ext cx="723900" cy="72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6488" name="Equation" r:id="rId21" imgW="139680" imgH="139680" progId="Equation.DSMT4">
                  <p:embed/>
                </p:oleObj>
              </mc:Choice>
              <mc:Fallback>
                <p:oleObj name="Equation" r:id="rId21" imgW="139680" imgH="139680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81600" y="5446834"/>
                        <a:ext cx="723900" cy="723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56182" name="Picture 118" descr="D:\Research\research\color-to-gray\imag\yellow_3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5351584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6183" name="Picture 119" descr="D:\Research\research\color-to-gray\imag\green_3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4154993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6184" name="Picture 120" descr="D:\Research\research\color-to-gray\imag\red_3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0815" y="2875503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0687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6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856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6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856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6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856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6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856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6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856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6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856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/>
            <a:r>
              <a:rPr lang="en-US" sz="3600" dirty="0" smtClean="0">
                <a:solidFill>
                  <a:schemeClr val="bg1"/>
                </a:solidFill>
              </a:rPr>
              <a:t>Weak Color Order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534400" cy="1219199"/>
          </a:xfrm>
        </p:spPr>
        <p:txBody>
          <a:bodyPr>
            <a:normAutofit/>
          </a:bodyPr>
          <a:lstStyle/>
          <a:p>
            <a:r>
              <a:rPr lang="en-US" sz="2800" dirty="0" smtClean="0"/>
              <a:t>Unambiguous </a:t>
            </a:r>
            <a:r>
              <a:rPr lang="en-US" sz="2800" dirty="0"/>
              <a:t>color </a:t>
            </a:r>
            <a:r>
              <a:rPr lang="en-US" sz="2800" dirty="0" smtClean="0"/>
              <a:t>pairs: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FFC000"/>
                </a:solidFill>
              </a:rPr>
              <a:t> </a:t>
            </a:r>
            <a:r>
              <a:rPr lang="en-US" sz="2800" dirty="0" smtClean="0">
                <a:solidFill>
                  <a:srgbClr val="FFC000"/>
                </a:solidFill>
              </a:rPr>
              <a:t>                                             </a:t>
            </a:r>
            <a:r>
              <a:rPr lang="en-US" sz="2800" dirty="0" smtClean="0"/>
              <a:t>or</a:t>
            </a:r>
          </a:p>
          <a:p>
            <a:endParaRPr lang="en-US" sz="2800" dirty="0" smtClean="0"/>
          </a:p>
          <a:p>
            <a:endParaRPr lang="en-US" sz="2800" dirty="0" smtClean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26787013"/>
              </p:ext>
            </p:extLst>
          </p:nvPr>
        </p:nvGraphicFramePr>
        <p:xfrm>
          <a:off x="609600" y="2133600"/>
          <a:ext cx="3562350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4346" name="Equation" r:id="rId4" imgW="1739880" imgH="279360" progId="Equation.DSMT4">
                  <p:embed/>
                </p:oleObj>
              </mc:Choice>
              <mc:Fallback>
                <p:oleObj name="Equation" r:id="rId4" imgW="1739880" imgH="2793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" y="2133600"/>
                        <a:ext cx="3562350" cy="571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55746441"/>
              </p:ext>
            </p:extLst>
          </p:nvPr>
        </p:nvGraphicFramePr>
        <p:xfrm>
          <a:off x="4724400" y="2133600"/>
          <a:ext cx="3562350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4347" name="Equation" r:id="rId6" imgW="1739880" imgH="279360" progId="Equation.DSMT4">
                  <p:embed/>
                </p:oleObj>
              </mc:Choice>
              <mc:Fallback>
                <p:oleObj name="Equation" r:id="rId6" imgW="1739880" imgH="2793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24400" y="2133600"/>
                        <a:ext cx="3562350" cy="571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03500547"/>
              </p:ext>
            </p:extLst>
          </p:nvPr>
        </p:nvGraphicFramePr>
        <p:xfrm>
          <a:off x="1790700" y="2841625"/>
          <a:ext cx="4122738" cy="1284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4348" name="Equation" r:id="rId8" imgW="2286000" imgH="711000" progId="Equation.DSMT4">
                  <p:embed/>
                </p:oleObj>
              </mc:Choice>
              <mc:Fallback>
                <p:oleObj name="Equation" r:id="rId8" imgW="2286000" imgH="7110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90700" y="2841625"/>
                        <a:ext cx="4122738" cy="1284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Content Placeholder 2"/>
          <p:cNvSpPr txBox="1">
            <a:spLocks/>
          </p:cNvSpPr>
          <p:nvPr/>
        </p:nvSpPr>
        <p:spPr>
          <a:xfrm>
            <a:off x="604284" y="4267200"/>
            <a:ext cx="8534400" cy="6095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rgbClr val="CC9900"/>
              </a:buClr>
              <a:buFont typeface="Arial" pitchFamily="34" charset="0"/>
              <a:buChar char="•"/>
              <a:defRPr sz="3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rgbClr val="CC9900"/>
              </a:buClr>
              <a:buFont typeface="Arial" pitchFamily="34" charset="0"/>
              <a:buChar char="–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rgbClr val="CC9900"/>
              </a:buClr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smtClean="0"/>
              <a:t>Our model thus becomes</a:t>
            </a:r>
          </a:p>
          <a:p>
            <a:endParaRPr lang="en-US" sz="2800" dirty="0" smtClean="0"/>
          </a:p>
          <a:p>
            <a:endParaRPr lang="en-US" sz="2800" dirty="0" smtClean="0"/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89398374"/>
              </p:ext>
            </p:extLst>
          </p:nvPr>
        </p:nvGraphicFramePr>
        <p:xfrm>
          <a:off x="1447800" y="5108574"/>
          <a:ext cx="5973763" cy="755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4349" name="Equation" r:id="rId10" imgW="3111480" imgH="393480" progId="Equation.DSMT4">
                  <p:embed/>
                </p:oleObj>
              </mc:Choice>
              <mc:Fallback>
                <p:oleObj name="Equation" r:id="rId10" imgW="3111480" imgH="393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7800" y="5108574"/>
                        <a:ext cx="5973763" cy="755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82982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Our Work</a:t>
            </a:r>
            <a:endParaRPr lang="zh-TW" alt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534400" cy="4525963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chemeClr val="bg2">
                    <a:lumMod val="25000"/>
                  </a:schemeClr>
                </a:solidFill>
              </a:rPr>
              <a:t>Objective Function</a:t>
            </a:r>
          </a:p>
          <a:p>
            <a:pPr lvl="1">
              <a:buFont typeface="Wingdings" pitchFamily="2" charset="2"/>
              <a:buChar char="Ø"/>
            </a:pPr>
            <a:r>
              <a:rPr lang="en-US" sz="2400" dirty="0" smtClean="0">
                <a:solidFill>
                  <a:schemeClr val="bg2">
                    <a:lumMod val="25000"/>
                  </a:schemeClr>
                </a:solidFill>
              </a:rPr>
              <a:t>  </a:t>
            </a:r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Bimodal Contrast-Preserving</a:t>
            </a:r>
            <a:endParaRPr lang="en-US" dirty="0">
              <a:solidFill>
                <a:srgbClr val="FFC000"/>
              </a:solidFill>
            </a:endParaRPr>
          </a:p>
          <a:p>
            <a:pPr lvl="1">
              <a:buFont typeface="Wingdings" pitchFamily="2" charset="2"/>
              <a:buChar char="Ø"/>
            </a:pPr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  Weak 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Color </a:t>
            </a:r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Order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  <a:p>
            <a:pPr marL="0" indent="0">
              <a:buNone/>
            </a:pPr>
            <a:endParaRPr lang="en-US" sz="2800" dirty="0">
              <a:solidFill>
                <a:srgbClr val="FFC000"/>
              </a:solidFill>
            </a:endParaRPr>
          </a:p>
          <a:p>
            <a:pPr marL="342900" lvl="1" indent="-342900">
              <a:buFont typeface="Arial" pitchFamily="34" charset="0"/>
              <a:buChar char="•"/>
            </a:pPr>
            <a:r>
              <a:rPr lang="en-US" dirty="0" smtClean="0">
                <a:solidFill>
                  <a:srgbClr val="FFC000"/>
                </a:solidFill>
              </a:rPr>
              <a:t>Finite </a:t>
            </a:r>
            <a:r>
              <a:rPr lang="en-US" dirty="0">
                <a:solidFill>
                  <a:srgbClr val="FFC000"/>
                </a:solidFill>
              </a:rPr>
              <a:t>Multivariate Polynomial Mapping </a:t>
            </a:r>
            <a:r>
              <a:rPr lang="en-US" dirty="0" smtClean="0">
                <a:solidFill>
                  <a:srgbClr val="FFC000"/>
                </a:solidFill>
              </a:rPr>
              <a:t>Function</a:t>
            </a:r>
          </a:p>
          <a:p>
            <a:pPr marL="342900" lvl="1" indent="-342900">
              <a:buFont typeface="Arial" pitchFamily="34" charset="0"/>
              <a:buChar char="•"/>
            </a:pPr>
            <a:endParaRPr lang="en-US" dirty="0">
              <a:solidFill>
                <a:srgbClr val="FFC000"/>
              </a:solidFill>
            </a:endParaRPr>
          </a:p>
          <a:p>
            <a:pPr marL="342900" lvl="1" indent="-342900">
              <a:buFont typeface="Arial" pitchFamily="34" charset="0"/>
              <a:buChar char="•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Numerical </a:t>
            </a:r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Solution</a:t>
            </a:r>
            <a:endParaRPr lang="en-US" dirty="0">
              <a:solidFill>
                <a:srgbClr val="FFC000"/>
              </a:solidFill>
            </a:endParaRPr>
          </a:p>
          <a:p>
            <a:endParaRPr lang="en-US" sz="28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4796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Multivariate Polynomial Mapping Function</a:t>
            </a:r>
          </a:p>
        </p:txBody>
      </p:sp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87011443"/>
              </p:ext>
            </p:extLst>
          </p:nvPr>
        </p:nvGraphicFramePr>
        <p:xfrm>
          <a:off x="1371600" y="1828800"/>
          <a:ext cx="5973763" cy="755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8217" name="Equation" r:id="rId4" imgW="3111480" imgH="393480" progId="Equation.DSMT4">
                  <p:embed/>
                </p:oleObj>
              </mc:Choice>
              <mc:Fallback>
                <p:oleObj name="Equation" r:id="rId4" imgW="3111480" imgH="393480" progId="Equation.DSMT4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1600" y="1828800"/>
                        <a:ext cx="5973763" cy="755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Title 1"/>
          <p:cNvSpPr txBox="1">
            <a:spLocks/>
          </p:cNvSpPr>
          <p:nvPr/>
        </p:nvSpPr>
        <p:spPr>
          <a:xfrm>
            <a:off x="1085222" y="2895600"/>
            <a:ext cx="4248778" cy="6858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smtClean="0"/>
              <a:t>Solve for grayscale image:</a:t>
            </a:r>
            <a:endParaRPr lang="en-US" sz="2800" dirty="0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34314055"/>
              </p:ext>
            </p:extLst>
          </p:nvPr>
        </p:nvGraphicFramePr>
        <p:xfrm>
          <a:off x="4876800" y="3124200"/>
          <a:ext cx="304800" cy="3589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8218" name="Equation" r:id="rId6" imgW="139680" imgH="164880" progId="Equation.DSMT4">
                  <p:embed/>
                </p:oleObj>
              </mc:Choice>
              <mc:Fallback>
                <p:oleObj name="Equation" r:id="rId6" imgW="139680" imgH="164880" progId="Equation.DSMT4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76800" y="3124200"/>
                        <a:ext cx="304800" cy="35890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8" descr="D:\Research\research\color-to-gray\imag\im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3826748"/>
            <a:ext cx="1539240" cy="1981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2435218" y="4207748"/>
            <a:ext cx="6172200" cy="6858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smtClean="0"/>
              <a:t>Variables (pixels): 400x250 = 100,000 </a:t>
            </a:r>
            <a:endParaRPr lang="en-US" sz="2800" dirty="0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835018" y="5816323"/>
            <a:ext cx="1600200" cy="6858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smtClean="0"/>
              <a:t>Example</a:t>
            </a:r>
            <a:endParaRPr lang="en-US" sz="2800" dirty="0"/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2606710" y="5397224"/>
            <a:ext cx="6156290" cy="8214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smtClean="0">
                <a:solidFill>
                  <a:srgbClr val="FFC000"/>
                </a:solidFill>
              </a:rPr>
              <a:t>Too many (easily produce unnatural structures)</a:t>
            </a:r>
            <a:endParaRPr lang="en-US" sz="28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0870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Multivariate Polynomial Mapping Function</a:t>
            </a:r>
          </a:p>
        </p:txBody>
      </p:sp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87714741"/>
              </p:ext>
            </p:extLst>
          </p:nvPr>
        </p:nvGraphicFramePr>
        <p:xfrm>
          <a:off x="1371600" y="1828800"/>
          <a:ext cx="5973763" cy="755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4507" name="Equation" r:id="rId4" imgW="3111480" imgH="393480" progId="Equation.DSMT4">
                  <p:embed/>
                </p:oleObj>
              </mc:Choice>
              <mc:Fallback>
                <p:oleObj name="Equation" r:id="rId4" imgW="3111480" imgH="393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1600" y="1828800"/>
                        <a:ext cx="5973763" cy="755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Content Placeholder 5"/>
          <p:cNvSpPr>
            <a:spLocks noGrp="1"/>
          </p:cNvSpPr>
          <p:nvPr>
            <p:ph idx="1"/>
          </p:nvPr>
        </p:nvSpPr>
        <p:spPr>
          <a:xfrm>
            <a:off x="914400" y="3048000"/>
            <a:ext cx="7162800" cy="609600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Parametric global color-to-grayscale mapping</a:t>
            </a: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34772272"/>
              </p:ext>
            </p:extLst>
          </p:nvPr>
        </p:nvGraphicFramePr>
        <p:xfrm>
          <a:off x="1430338" y="4495800"/>
          <a:ext cx="4940300" cy="449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4508" name="Equation" r:id="rId6" imgW="2234880" imgH="203040" progId="Equation.DSMT4">
                  <p:embed/>
                </p:oleObj>
              </mc:Choice>
              <mc:Fallback>
                <p:oleObj name="Equation" r:id="rId6" imgW="2234880" imgH="20304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30338" y="4495800"/>
                        <a:ext cx="4940300" cy="449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Cloud Callout 4"/>
          <p:cNvSpPr/>
          <p:nvPr/>
        </p:nvSpPr>
        <p:spPr>
          <a:xfrm>
            <a:off x="6705600" y="3764481"/>
            <a:ext cx="2057400" cy="612648"/>
          </a:xfrm>
          <a:prstGeom prst="cloudCallout">
            <a:avLst>
              <a:gd name="adj1" fmla="val -81150"/>
              <a:gd name="adj2" fmla="val 7726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Small Scale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2316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Multivariate Polynomial Mapping Function</a:t>
            </a: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06978921"/>
              </p:ext>
            </p:extLst>
          </p:nvPr>
        </p:nvGraphicFramePr>
        <p:xfrm>
          <a:off x="900113" y="3235325"/>
          <a:ext cx="693420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9532" name="Equation" r:id="rId4" imgW="3136680" imgH="241200" progId="Equation.DSMT4">
                  <p:embed/>
                </p:oleObj>
              </mc:Choice>
              <mc:Fallback>
                <p:oleObj name="Equation" r:id="rId4" imgW="313668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00113" y="3235325"/>
                        <a:ext cx="6934200" cy="533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762000" y="1371600"/>
            <a:ext cx="7162800" cy="609600"/>
          </a:xfrm>
        </p:spPr>
        <p:txBody>
          <a:bodyPr/>
          <a:lstStyle/>
          <a:p>
            <a:r>
              <a:rPr lang="en-US" dirty="0" smtClean="0"/>
              <a:t>Parametric color-to-grayscale</a:t>
            </a:r>
            <a:endParaRPr lang="en-US" dirty="0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10719367"/>
              </p:ext>
            </p:extLst>
          </p:nvPr>
        </p:nvGraphicFramePr>
        <p:xfrm>
          <a:off x="3124200" y="1981200"/>
          <a:ext cx="2470150" cy="757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9533" name="Equation" r:id="rId6" imgW="1117440" imgH="342720" progId="Equation.DSMT4">
                  <p:embed/>
                </p:oleObj>
              </mc:Choice>
              <mc:Fallback>
                <p:oleObj name="Equation" r:id="rId6" imgW="1117440" imgH="3427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24200" y="1981200"/>
                        <a:ext cx="2470150" cy="757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77044418"/>
              </p:ext>
            </p:extLst>
          </p:nvPr>
        </p:nvGraphicFramePr>
        <p:xfrm>
          <a:off x="4900007" y="2743200"/>
          <a:ext cx="504825" cy="50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9534" name="Equation" r:id="rId8" imgW="228600" imgH="228600" progId="Equation.DSMT4">
                  <p:embed/>
                </p:oleObj>
              </mc:Choice>
              <mc:Fallback>
                <p:oleObj name="Equation" r:id="rId8" imgW="22860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00007" y="2743200"/>
                        <a:ext cx="504825" cy="504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8"/>
          <p:cNvSpPr/>
          <p:nvPr/>
        </p:nvSpPr>
        <p:spPr>
          <a:xfrm>
            <a:off x="685800" y="3957935"/>
            <a:ext cx="756957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When n = 2, a grayscale is a linear </a:t>
            </a:r>
            <a:r>
              <a:rPr lang="en-US" sz="2400" dirty="0">
                <a:solidFill>
                  <a:schemeClr val="bg1"/>
                </a:solidFill>
              </a:rPr>
              <a:t>combination of </a:t>
            </a:r>
            <a:r>
              <a:rPr lang="en-US" sz="2400" dirty="0" smtClean="0">
                <a:solidFill>
                  <a:schemeClr val="bg1"/>
                </a:solidFill>
              </a:rPr>
              <a:t>elements</a:t>
            </a:r>
            <a:endParaRPr lang="en-US" sz="2400" dirty="0">
              <a:solidFill>
                <a:schemeClr val="bg1"/>
              </a:solidFill>
            </a:endParaRPr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48712994"/>
              </p:ext>
            </p:extLst>
          </p:nvPr>
        </p:nvGraphicFramePr>
        <p:xfrm>
          <a:off x="1039426" y="2743200"/>
          <a:ext cx="392112" cy="50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9535" name="Equation" r:id="rId10" imgW="177480" imgH="228600" progId="Equation.DSMT4">
                  <p:embed/>
                </p:oleObj>
              </mc:Choice>
              <mc:Fallback>
                <p:oleObj name="Equation" r:id="rId10" imgW="17748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39426" y="2743200"/>
                        <a:ext cx="392112" cy="504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05274555"/>
              </p:ext>
            </p:extLst>
          </p:nvPr>
        </p:nvGraphicFramePr>
        <p:xfrm>
          <a:off x="2182426" y="2701130"/>
          <a:ext cx="365125" cy="449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9536" name="Equation" r:id="rId12" imgW="164880" imgH="203040" progId="Equation.DSMT4">
                  <p:embed/>
                </p:oleObj>
              </mc:Choice>
              <mc:Fallback>
                <p:oleObj name="Equation" r:id="rId12" imgW="16488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82426" y="2701130"/>
                        <a:ext cx="365125" cy="4492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11"/>
          <p:cNvSpPr/>
          <p:nvPr/>
        </p:nvSpPr>
        <p:spPr>
          <a:xfrm>
            <a:off x="1406249" y="2743200"/>
            <a:ext cx="712815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is </a:t>
            </a:r>
            <a:r>
              <a:rPr lang="en-US" sz="2400" dirty="0" smtClean="0">
                <a:solidFill>
                  <a:schemeClr val="bg1"/>
                </a:solidFill>
              </a:rPr>
              <a:t>the      monomial </a:t>
            </a:r>
            <a:r>
              <a:rPr lang="en-US" sz="2400" dirty="0">
                <a:solidFill>
                  <a:schemeClr val="bg1"/>
                </a:solidFill>
              </a:rPr>
              <a:t>basis </a:t>
            </a:r>
            <a:r>
              <a:rPr lang="en-US" sz="2400" dirty="0" smtClean="0">
                <a:solidFill>
                  <a:schemeClr val="bg1"/>
                </a:solidFill>
              </a:rPr>
              <a:t>of        ,                        .</a:t>
            </a:r>
            <a:endParaRPr lang="en-US" sz="2400" dirty="0">
              <a:solidFill>
                <a:schemeClr val="bg1"/>
              </a:solidFill>
            </a:endParaRP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62672111"/>
              </p:ext>
            </p:extLst>
          </p:nvPr>
        </p:nvGraphicFramePr>
        <p:xfrm>
          <a:off x="2286000" y="4648200"/>
          <a:ext cx="3789362" cy="50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9537" name="Equation" r:id="rId14" imgW="1714320" imgH="228600" progId="Equation.DSMT4">
                  <p:embed/>
                </p:oleObj>
              </mc:Choice>
              <mc:Fallback>
                <p:oleObj name="Equation" r:id="rId14" imgW="171432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0" y="4648200"/>
                        <a:ext cx="3789362" cy="504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54907515"/>
              </p:ext>
            </p:extLst>
          </p:nvPr>
        </p:nvGraphicFramePr>
        <p:xfrm>
          <a:off x="5486403" y="2789272"/>
          <a:ext cx="1597025" cy="449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9538" name="Equation" r:id="rId16" imgW="723600" imgH="203040" progId="Equation.DSMT4">
                  <p:embed/>
                </p:oleObj>
              </mc:Choice>
              <mc:Fallback>
                <p:oleObj name="Equation" r:id="rId16" imgW="72360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86403" y="2789272"/>
                        <a:ext cx="1597025" cy="449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16588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5463" name="Picture 7" descr="D:\Research\research\color-to-gray\imag\backgroun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76" y="2514600"/>
            <a:ext cx="8991600" cy="422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Multivariate Polynomial Mapping Function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762000" y="1371600"/>
            <a:ext cx="7162800" cy="609600"/>
          </a:xfrm>
        </p:spPr>
        <p:txBody>
          <a:bodyPr/>
          <a:lstStyle/>
          <a:p>
            <a:r>
              <a:rPr lang="en-US" dirty="0" smtClean="0"/>
              <a:t>Parametric </a:t>
            </a:r>
            <a:r>
              <a:rPr lang="en-US" dirty="0"/>
              <a:t>color-to-grayscale</a:t>
            </a:r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87124699"/>
              </p:ext>
            </p:extLst>
          </p:nvPr>
        </p:nvGraphicFramePr>
        <p:xfrm>
          <a:off x="3124200" y="1981200"/>
          <a:ext cx="2470150" cy="757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8021" name="Equation" r:id="rId4" imgW="1117440" imgH="342720" progId="Equation.DSMT4">
                  <p:embed/>
                </p:oleObj>
              </mc:Choice>
              <mc:Fallback>
                <p:oleObj name="Equation" r:id="rId4" imgW="1117440" imgH="3427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24200" y="1981200"/>
                        <a:ext cx="2470150" cy="757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37986" name="Picture 2" descr="\\pc89140\cwlu\crowd_peoples\code\RGB\rgb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2895600"/>
            <a:ext cx="3714750" cy="247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5138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5463" name="Picture 7" descr="D:\Research\research\color-to-gray\imag\backgroun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76" y="2514600"/>
            <a:ext cx="8991600" cy="422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Multivariate Polynomial Mapping Function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762000" y="1371600"/>
            <a:ext cx="7162800" cy="609600"/>
          </a:xfrm>
        </p:spPr>
        <p:txBody>
          <a:bodyPr/>
          <a:lstStyle/>
          <a:p>
            <a:r>
              <a:rPr lang="en-US" dirty="0" smtClean="0"/>
              <a:t>Parametric </a:t>
            </a:r>
            <a:r>
              <a:rPr lang="en-US" dirty="0"/>
              <a:t>color-to-grayscale</a:t>
            </a:r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33656739"/>
              </p:ext>
            </p:extLst>
          </p:nvPr>
        </p:nvGraphicFramePr>
        <p:xfrm>
          <a:off x="3124200" y="1981200"/>
          <a:ext cx="2470150" cy="757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6260" name="Equation" r:id="rId4" imgW="1117440" imgH="342720" progId="Equation.DSMT4">
                  <p:embed/>
                </p:oleObj>
              </mc:Choice>
              <mc:Fallback>
                <p:oleObj name="Equation" r:id="rId4" imgW="1117440" imgH="3427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24200" y="1981200"/>
                        <a:ext cx="2470150" cy="757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Plus 2"/>
          <p:cNvSpPr/>
          <p:nvPr/>
        </p:nvSpPr>
        <p:spPr>
          <a:xfrm>
            <a:off x="4078794" y="3015866"/>
            <a:ext cx="457200" cy="511838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Plus 24"/>
          <p:cNvSpPr/>
          <p:nvPr/>
        </p:nvSpPr>
        <p:spPr>
          <a:xfrm>
            <a:off x="4109776" y="4155726"/>
            <a:ext cx="457200" cy="511838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Plus 25"/>
          <p:cNvSpPr/>
          <p:nvPr/>
        </p:nvSpPr>
        <p:spPr>
          <a:xfrm>
            <a:off x="4109776" y="5643756"/>
            <a:ext cx="457200" cy="511838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Plus 26"/>
          <p:cNvSpPr/>
          <p:nvPr/>
        </p:nvSpPr>
        <p:spPr>
          <a:xfrm>
            <a:off x="2054522" y="2981743"/>
            <a:ext cx="457200" cy="511838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Plus 27"/>
          <p:cNvSpPr/>
          <p:nvPr/>
        </p:nvSpPr>
        <p:spPr>
          <a:xfrm>
            <a:off x="2098536" y="4209559"/>
            <a:ext cx="457200" cy="511838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Plus 28"/>
          <p:cNvSpPr/>
          <p:nvPr/>
        </p:nvSpPr>
        <p:spPr>
          <a:xfrm>
            <a:off x="2098536" y="5643756"/>
            <a:ext cx="457200" cy="511838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Plus 29"/>
          <p:cNvSpPr/>
          <p:nvPr/>
        </p:nvSpPr>
        <p:spPr>
          <a:xfrm>
            <a:off x="5993004" y="3000898"/>
            <a:ext cx="457200" cy="511838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Plus 30"/>
          <p:cNvSpPr/>
          <p:nvPr/>
        </p:nvSpPr>
        <p:spPr>
          <a:xfrm>
            <a:off x="5993004" y="4209559"/>
            <a:ext cx="457200" cy="511838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75677305"/>
              </p:ext>
            </p:extLst>
          </p:nvPr>
        </p:nvGraphicFramePr>
        <p:xfrm>
          <a:off x="5080000" y="5381625"/>
          <a:ext cx="720725" cy="819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6261" name="Equation" r:id="rId6" imgW="177480" imgH="203040" progId="Equation.DSMT4">
                  <p:embed/>
                </p:oleObj>
              </mc:Choice>
              <mc:Fallback>
                <p:oleObj name="Equation" r:id="rId6" imgW="17748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80000" y="5381625"/>
                        <a:ext cx="720725" cy="819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26495326"/>
              </p:ext>
            </p:extLst>
          </p:nvPr>
        </p:nvGraphicFramePr>
        <p:xfrm>
          <a:off x="2952750" y="5326063"/>
          <a:ext cx="771525" cy="920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6262" name="Equation" r:id="rId8" imgW="190440" imgH="228600" progId="Equation.DSMT4">
                  <p:embed/>
                </p:oleObj>
              </mc:Choice>
              <mc:Fallback>
                <p:oleObj name="Equation" r:id="rId8" imgW="19044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52750" y="5326063"/>
                        <a:ext cx="771525" cy="920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94103029"/>
              </p:ext>
            </p:extLst>
          </p:nvPr>
        </p:nvGraphicFramePr>
        <p:xfrm>
          <a:off x="1009650" y="5410200"/>
          <a:ext cx="669925" cy="766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6263" name="Equation" r:id="rId10" imgW="164880" imgH="190440" progId="Equation.DSMT4">
                  <p:embed/>
                </p:oleObj>
              </mc:Choice>
              <mc:Fallback>
                <p:oleObj name="Equation" r:id="rId10" imgW="164880" imgH="1904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9650" y="5410200"/>
                        <a:ext cx="669925" cy="7667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09864070"/>
              </p:ext>
            </p:extLst>
          </p:nvPr>
        </p:nvGraphicFramePr>
        <p:xfrm>
          <a:off x="4878500" y="4055903"/>
          <a:ext cx="823913" cy="819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6264" name="Equation" r:id="rId12" imgW="203040" imgH="203040" progId="Equation.DSMT4">
                  <p:embed/>
                </p:oleObj>
              </mc:Choice>
              <mc:Fallback>
                <p:oleObj name="Equation" r:id="rId12" imgW="20304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78500" y="4055903"/>
                        <a:ext cx="823913" cy="819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50781630"/>
              </p:ext>
            </p:extLst>
          </p:nvPr>
        </p:nvGraphicFramePr>
        <p:xfrm>
          <a:off x="2951163" y="4106863"/>
          <a:ext cx="771525" cy="715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6265" name="Equation" r:id="rId14" imgW="190440" imgH="177480" progId="Equation.DSMT4">
                  <p:embed/>
                </p:oleObj>
              </mc:Choice>
              <mc:Fallback>
                <p:oleObj name="Equation" r:id="rId14" imgW="190440" imgH="177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51163" y="4106863"/>
                        <a:ext cx="771525" cy="7159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61184139"/>
              </p:ext>
            </p:extLst>
          </p:nvPr>
        </p:nvGraphicFramePr>
        <p:xfrm>
          <a:off x="958850" y="4132263"/>
          <a:ext cx="771525" cy="665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6266" name="Equation" r:id="rId16" imgW="190440" imgH="164880" progId="Equation.DSMT4">
                  <p:embed/>
                </p:oleObj>
              </mc:Choice>
              <mc:Fallback>
                <p:oleObj name="Equation" r:id="rId16" imgW="190440" imgH="1648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58850" y="4132263"/>
                        <a:ext cx="771525" cy="6651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14687617"/>
              </p:ext>
            </p:extLst>
          </p:nvPr>
        </p:nvGraphicFramePr>
        <p:xfrm>
          <a:off x="5030788" y="2919413"/>
          <a:ext cx="514350" cy="717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6267" name="Equation" r:id="rId18" imgW="126720" imgH="177480" progId="Equation.DSMT4">
                  <p:embed/>
                </p:oleObj>
              </mc:Choice>
              <mc:Fallback>
                <p:oleObj name="Equation" r:id="rId18" imgW="126720" imgH="177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30788" y="2919413"/>
                        <a:ext cx="514350" cy="717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79681538"/>
              </p:ext>
            </p:extLst>
          </p:nvPr>
        </p:nvGraphicFramePr>
        <p:xfrm>
          <a:off x="2971800" y="2987814"/>
          <a:ext cx="565150" cy="66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6268" name="Equation" r:id="rId20" imgW="139680" imgH="164880" progId="Equation.DSMT4">
                  <p:embed/>
                </p:oleObj>
              </mc:Choice>
              <mc:Fallback>
                <p:oleObj name="Equation" r:id="rId20" imgW="139680" imgH="1648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71800" y="2987814"/>
                        <a:ext cx="565150" cy="666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44943072"/>
              </p:ext>
            </p:extLst>
          </p:nvPr>
        </p:nvGraphicFramePr>
        <p:xfrm>
          <a:off x="1041400" y="3000375"/>
          <a:ext cx="461963" cy="512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6269" name="Equation" r:id="rId22" imgW="114120" imgH="126720" progId="Equation.DSMT4">
                  <p:embed/>
                </p:oleObj>
              </mc:Choice>
              <mc:Fallback>
                <p:oleObj name="Equation" r:id="rId22" imgW="114120" imgH="126720" progId="Equation.DSMT4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1400" y="3000375"/>
                        <a:ext cx="461963" cy="5127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53675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printing problem</a:t>
            </a:r>
            <a:endParaRPr lang="en-US" dirty="0"/>
          </a:p>
        </p:txBody>
      </p:sp>
      <p:pic>
        <p:nvPicPr>
          <p:cNvPr id="940035" name="Picture 3" descr="D:\Research\research\color-to-gray\imag\results\shadow_Fig_5B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177982"/>
            <a:ext cx="36576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4003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8494" y="2177982"/>
            <a:ext cx="3693506" cy="274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43487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5463" name="Picture 7" descr="D:\Research\research\color-to-gray\imag\backgroun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76" y="2514600"/>
            <a:ext cx="8991600" cy="422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Multivariate Polynomial Mapping Function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762000" y="1371600"/>
            <a:ext cx="7162800" cy="609600"/>
          </a:xfrm>
        </p:spPr>
        <p:txBody>
          <a:bodyPr/>
          <a:lstStyle/>
          <a:p>
            <a:r>
              <a:rPr lang="en-US" dirty="0" smtClean="0"/>
              <a:t>Parametric </a:t>
            </a:r>
            <a:r>
              <a:rPr lang="en-US" dirty="0"/>
              <a:t>color-to-grayscale</a:t>
            </a:r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42915040"/>
              </p:ext>
            </p:extLst>
          </p:nvPr>
        </p:nvGraphicFramePr>
        <p:xfrm>
          <a:off x="3124200" y="1981200"/>
          <a:ext cx="2470150" cy="757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5195" name="Equation" r:id="rId4" imgW="1117440" imgH="342720" progId="Equation.DSMT4">
                  <p:embed/>
                </p:oleObj>
              </mc:Choice>
              <mc:Fallback>
                <p:oleObj name="Equation" r:id="rId4" imgW="1117440" imgH="3427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24200" y="1981200"/>
                        <a:ext cx="2470150" cy="757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15458" name="Picture 2" descr="\\pc89140\cwlu\crowd_peoples\code\RGB\r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541" y="2752724"/>
            <a:ext cx="13716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Plus 2"/>
          <p:cNvSpPr/>
          <p:nvPr/>
        </p:nvSpPr>
        <p:spPr>
          <a:xfrm>
            <a:off x="4078794" y="3015866"/>
            <a:ext cx="457200" cy="511838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Plus 24"/>
          <p:cNvSpPr/>
          <p:nvPr/>
        </p:nvSpPr>
        <p:spPr>
          <a:xfrm>
            <a:off x="4109776" y="4155726"/>
            <a:ext cx="457200" cy="511838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Plus 25"/>
          <p:cNvSpPr/>
          <p:nvPr/>
        </p:nvSpPr>
        <p:spPr>
          <a:xfrm>
            <a:off x="4109776" y="5643756"/>
            <a:ext cx="457200" cy="511838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Plus 26"/>
          <p:cNvSpPr/>
          <p:nvPr/>
        </p:nvSpPr>
        <p:spPr>
          <a:xfrm>
            <a:off x="2054522" y="2981743"/>
            <a:ext cx="457200" cy="511838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Plus 27"/>
          <p:cNvSpPr/>
          <p:nvPr/>
        </p:nvSpPr>
        <p:spPr>
          <a:xfrm>
            <a:off x="2098536" y="4209559"/>
            <a:ext cx="457200" cy="511838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Plus 28"/>
          <p:cNvSpPr/>
          <p:nvPr/>
        </p:nvSpPr>
        <p:spPr>
          <a:xfrm>
            <a:off x="2098536" y="5643756"/>
            <a:ext cx="457200" cy="511838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Plus 29"/>
          <p:cNvSpPr/>
          <p:nvPr/>
        </p:nvSpPr>
        <p:spPr>
          <a:xfrm>
            <a:off x="5993004" y="3000898"/>
            <a:ext cx="457200" cy="511838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Plus 30"/>
          <p:cNvSpPr/>
          <p:nvPr/>
        </p:nvSpPr>
        <p:spPr>
          <a:xfrm>
            <a:off x="5993004" y="4209559"/>
            <a:ext cx="457200" cy="511838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14251157"/>
              </p:ext>
            </p:extLst>
          </p:nvPr>
        </p:nvGraphicFramePr>
        <p:xfrm>
          <a:off x="5080000" y="5381625"/>
          <a:ext cx="720725" cy="819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5196" name="Equation" r:id="rId7" imgW="177480" imgH="203040" progId="Equation.DSMT4">
                  <p:embed/>
                </p:oleObj>
              </mc:Choice>
              <mc:Fallback>
                <p:oleObj name="Equation" r:id="rId7" imgW="17748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80000" y="5381625"/>
                        <a:ext cx="720725" cy="819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2704015"/>
              </p:ext>
            </p:extLst>
          </p:nvPr>
        </p:nvGraphicFramePr>
        <p:xfrm>
          <a:off x="2952750" y="5326063"/>
          <a:ext cx="771525" cy="920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5197" name="Equation" r:id="rId9" imgW="190440" imgH="228600" progId="Equation.DSMT4">
                  <p:embed/>
                </p:oleObj>
              </mc:Choice>
              <mc:Fallback>
                <p:oleObj name="Equation" r:id="rId9" imgW="19044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52750" y="5326063"/>
                        <a:ext cx="771525" cy="920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89688310"/>
              </p:ext>
            </p:extLst>
          </p:nvPr>
        </p:nvGraphicFramePr>
        <p:xfrm>
          <a:off x="1009650" y="5410200"/>
          <a:ext cx="669925" cy="766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5198" name="Equation" r:id="rId11" imgW="164880" imgH="190440" progId="Equation.DSMT4">
                  <p:embed/>
                </p:oleObj>
              </mc:Choice>
              <mc:Fallback>
                <p:oleObj name="Equation" r:id="rId11" imgW="164880" imgH="1904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9650" y="5410200"/>
                        <a:ext cx="669925" cy="7667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87653005"/>
              </p:ext>
            </p:extLst>
          </p:nvPr>
        </p:nvGraphicFramePr>
        <p:xfrm>
          <a:off x="4878500" y="4055903"/>
          <a:ext cx="823913" cy="819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5199" name="Equation" r:id="rId13" imgW="203040" imgH="203040" progId="Equation.DSMT4">
                  <p:embed/>
                </p:oleObj>
              </mc:Choice>
              <mc:Fallback>
                <p:oleObj name="Equation" r:id="rId13" imgW="20304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78500" y="4055903"/>
                        <a:ext cx="823913" cy="819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79191007"/>
              </p:ext>
            </p:extLst>
          </p:nvPr>
        </p:nvGraphicFramePr>
        <p:xfrm>
          <a:off x="2951163" y="4106863"/>
          <a:ext cx="771525" cy="715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5200" name="Equation" r:id="rId15" imgW="190440" imgH="177480" progId="Equation.DSMT4">
                  <p:embed/>
                </p:oleObj>
              </mc:Choice>
              <mc:Fallback>
                <p:oleObj name="Equation" r:id="rId15" imgW="190440" imgH="177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51163" y="4106863"/>
                        <a:ext cx="771525" cy="7159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53905604"/>
              </p:ext>
            </p:extLst>
          </p:nvPr>
        </p:nvGraphicFramePr>
        <p:xfrm>
          <a:off x="958850" y="4132263"/>
          <a:ext cx="771525" cy="665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5201" name="Equation" r:id="rId17" imgW="190440" imgH="164880" progId="Equation.DSMT4">
                  <p:embed/>
                </p:oleObj>
              </mc:Choice>
              <mc:Fallback>
                <p:oleObj name="Equation" r:id="rId17" imgW="190440" imgH="1648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58850" y="4132263"/>
                        <a:ext cx="771525" cy="6651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376899"/>
              </p:ext>
            </p:extLst>
          </p:nvPr>
        </p:nvGraphicFramePr>
        <p:xfrm>
          <a:off x="5030788" y="2919413"/>
          <a:ext cx="514350" cy="717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5202" name="Equation" r:id="rId19" imgW="126720" imgH="177480" progId="Equation.DSMT4">
                  <p:embed/>
                </p:oleObj>
              </mc:Choice>
              <mc:Fallback>
                <p:oleObj name="Equation" r:id="rId19" imgW="126720" imgH="177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30788" y="2919413"/>
                        <a:ext cx="514350" cy="717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71918264"/>
              </p:ext>
            </p:extLst>
          </p:nvPr>
        </p:nvGraphicFramePr>
        <p:xfrm>
          <a:off x="2971800" y="2987814"/>
          <a:ext cx="565150" cy="66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5203" name="Equation" r:id="rId21" imgW="139680" imgH="164880" progId="Equation.DSMT4">
                  <p:embed/>
                </p:oleObj>
              </mc:Choice>
              <mc:Fallback>
                <p:oleObj name="Equation" r:id="rId21" imgW="139680" imgH="164880" progId="Equation.DSMT4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71800" y="2987814"/>
                        <a:ext cx="565150" cy="666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59353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5463" name="Picture 7" descr="D:\Research\research\color-to-gray\imag\backgroun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76" y="2514600"/>
            <a:ext cx="8991600" cy="422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Multivariate Polynomial Mapping Function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762000" y="1371600"/>
            <a:ext cx="7162800" cy="609600"/>
          </a:xfrm>
        </p:spPr>
        <p:txBody>
          <a:bodyPr/>
          <a:lstStyle/>
          <a:p>
            <a:r>
              <a:rPr lang="en-US" dirty="0" smtClean="0"/>
              <a:t>Parametric </a:t>
            </a:r>
            <a:r>
              <a:rPr lang="en-US" dirty="0"/>
              <a:t>color-to-grayscale</a:t>
            </a:r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69019033"/>
              </p:ext>
            </p:extLst>
          </p:nvPr>
        </p:nvGraphicFramePr>
        <p:xfrm>
          <a:off x="3124200" y="1981200"/>
          <a:ext cx="2470150" cy="757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4140" name="Equation" r:id="rId4" imgW="1117440" imgH="342720" progId="Equation.DSMT4">
                  <p:embed/>
                </p:oleObj>
              </mc:Choice>
              <mc:Fallback>
                <p:oleObj name="Equation" r:id="rId4" imgW="1117440" imgH="3427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24200" y="1981200"/>
                        <a:ext cx="2470150" cy="757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15458" name="Picture 2" descr="\\pc89140\cwlu\crowd_peoples\code\RGB\r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541" y="2752724"/>
            <a:ext cx="13716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5460" name="Picture 4" descr="\\pc89140\cwlu\crowd_peoples\code\RGB\b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1925" y="2752724"/>
            <a:ext cx="13716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Plus 2"/>
          <p:cNvSpPr/>
          <p:nvPr/>
        </p:nvSpPr>
        <p:spPr>
          <a:xfrm>
            <a:off x="4078794" y="3015866"/>
            <a:ext cx="457200" cy="511838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Plus 24"/>
          <p:cNvSpPr/>
          <p:nvPr/>
        </p:nvSpPr>
        <p:spPr>
          <a:xfrm>
            <a:off x="4109776" y="4155726"/>
            <a:ext cx="457200" cy="511838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Plus 25"/>
          <p:cNvSpPr/>
          <p:nvPr/>
        </p:nvSpPr>
        <p:spPr>
          <a:xfrm>
            <a:off x="4109776" y="5643756"/>
            <a:ext cx="457200" cy="511838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Plus 26"/>
          <p:cNvSpPr/>
          <p:nvPr/>
        </p:nvSpPr>
        <p:spPr>
          <a:xfrm>
            <a:off x="2054522" y="2981743"/>
            <a:ext cx="457200" cy="511838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Plus 27"/>
          <p:cNvSpPr/>
          <p:nvPr/>
        </p:nvSpPr>
        <p:spPr>
          <a:xfrm>
            <a:off x="2098536" y="4209559"/>
            <a:ext cx="457200" cy="511838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Plus 28"/>
          <p:cNvSpPr/>
          <p:nvPr/>
        </p:nvSpPr>
        <p:spPr>
          <a:xfrm>
            <a:off x="2098536" y="5643756"/>
            <a:ext cx="457200" cy="511838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Plus 29"/>
          <p:cNvSpPr/>
          <p:nvPr/>
        </p:nvSpPr>
        <p:spPr>
          <a:xfrm>
            <a:off x="5993004" y="3000898"/>
            <a:ext cx="457200" cy="511838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Plus 30"/>
          <p:cNvSpPr/>
          <p:nvPr/>
        </p:nvSpPr>
        <p:spPr>
          <a:xfrm>
            <a:off x="5993004" y="4209559"/>
            <a:ext cx="457200" cy="511838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66895641"/>
              </p:ext>
            </p:extLst>
          </p:nvPr>
        </p:nvGraphicFramePr>
        <p:xfrm>
          <a:off x="5080000" y="5381625"/>
          <a:ext cx="720725" cy="819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4141" name="Equation" r:id="rId8" imgW="177480" imgH="203040" progId="Equation.DSMT4">
                  <p:embed/>
                </p:oleObj>
              </mc:Choice>
              <mc:Fallback>
                <p:oleObj name="Equation" r:id="rId8" imgW="17748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80000" y="5381625"/>
                        <a:ext cx="720725" cy="819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90066733"/>
              </p:ext>
            </p:extLst>
          </p:nvPr>
        </p:nvGraphicFramePr>
        <p:xfrm>
          <a:off x="2952750" y="5326063"/>
          <a:ext cx="771525" cy="920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4142" name="Equation" r:id="rId10" imgW="190440" imgH="228600" progId="Equation.DSMT4">
                  <p:embed/>
                </p:oleObj>
              </mc:Choice>
              <mc:Fallback>
                <p:oleObj name="Equation" r:id="rId10" imgW="19044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52750" y="5326063"/>
                        <a:ext cx="771525" cy="920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88481883"/>
              </p:ext>
            </p:extLst>
          </p:nvPr>
        </p:nvGraphicFramePr>
        <p:xfrm>
          <a:off x="1009650" y="5410200"/>
          <a:ext cx="669925" cy="766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4143" name="Equation" r:id="rId12" imgW="164880" imgH="190440" progId="Equation.DSMT4">
                  <p:embed/>
                </p:oleObj>
              </mc:Choice>
              <mc:Fallback>
                <p:oleObj name="Equation" r:id="rId12" imgW="164880" imgH="1904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9650" y="5410200"/>
                        <a:ext cx="669925" cy="7667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01449919"/>
              </p:ext>
            </p:extLst>
          </p:nvPr>
        </p:nvGraphicFramePr>
        <p:xfrm>
          <a:off x="4878500" y="4055903"/>
          <a:ext cx="823913" cy="819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4144" name="Equation" r:id="rId14" imgW="203040" imgH="203040" progId="Equation.DSMT4">
                  <p:embed/>
                </p:oleObj>
              </mc:Choice>
              <mc:Fallback>
                <p:oleObj name="Equation" r:id="rId14" imgW="20304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78500" y="4055903"/>
                        <a:ext cx="823913" cy="819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70490338"/>
              </p:ext>
            </p:extLst>
          </p:nvPr>
        </p:nvGraphicFramePr>
        <p:xfrm>
          <a:off x="2951163" y="4106863"/>
          <a:ext cx="771525" cy="715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4145" name="Equation" r:id="rId16" imgW="190440" imgH="177480" progId="Equation.DSMT4">
                  <p:embed/>
                </p:oleObj>
              </mc:Choice>
              <mc:Fallback>
                <p:oleObj name="Equation" r:id="rId16" imgW="190440" imgH="177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51163" y="4106863"/>
                        <a:ext cx="771525" cy="7159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21697926"/>
              </p:ext>
            </p:extLst>
          </p:nvPr>
        </p:nvGraphicFramePr>
        <p:xfrm>
          <a:off x="958850" y="4132263"/>
          <a:ext cx="771525" cy="665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4146" name="Equation" r:id="rId18" imgW="190440" imgH="164880" progId="Equation.DSMT4">
                  <p:embed/>
                </p:oleObj>
              </mc:Choice>
              <mc:Fallback>
                <p:oleObj name="Equation" r:id="rId18" imgW="190440" imgH="1648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58850" y="4132263"/>
                        <a:ext cx="771525" cy="6651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99431664"/>
              </p:ext>
            </p:extLst>
          </p:nvPr>
        </p:nvGraphicFramePr>
        <p:xfrm>
          <a:off x="5030788" y="2919413"/>
          <a:ext cx="514350" cy="717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4147" name="Equation" r:id="rId20" imgW="126720" imgH="177480" progId="Equation.DSMT4">
                  <p:embed/>
                </p:oleObj>
              </mc:Choice>
              <mc:Fallback>
                <p:oleObj name="Equation" r:id="rId20" imgW="126720" imgH="177480" progId="Equation.DSMT4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30788" y="2919413"/>
                        <a:ext cx="514350" cy="717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1223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5463" name="Picture 7" descr="D:\Research\research\color-to-gray\imag\backgroun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76" y="2514600"/>
            <a:ext cx="8991600" cy="422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Multivariate Polynomial Mapping Function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762000" y="1371600"/>
            <a:ext cx="7162800" cy="609600"/>
          </a:xfrm>
        </p:spPr>
        <p:txBody>
          <a:bodyPr/>
          <a:lstStyle/>
          <a:p>
            <a:r>
              <a:rPr lang="en-US" dirty="0" smtClean="0"/>
              <a:t>Parametric </a:t>
            </a:r>
            <a:r>
              <a:rPr lang="en-US" dirty="0"/>
              <a:t>color-to-grayscale</a:t>
            </a:r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31847096"/>
              </p:ext>
            </p:extLst>
          </p:nvPr>
        </p:nvGraphicFramePr>
        <p:xfrm>
          <a:off x="3124200" y="1981200"/>
          <a:ext cx="2470150" cy="757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3085" name="Equation" r:id="rId4" imgW="1117440" imgH="342720" progId="Equation.DSMT4">
                  <p:embed/>
                </p:oleObj>
              </mc:Choice>
              <mc:Fallback>
                <p:oleObj name="Equation" r:id="rId4" imgW="1117440" imgH="3427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24200" y="1981200"/>
                        <a:ext cx="2470150" cy="757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15458" name="Picture 2" descr="\\pc89140\cwlu\crowd_peoples\code\RGB\r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541" y="2752724"/>
            <a:ext cx="13716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5460" name="Picture 4" descr="\\pc89140\cwlu\crowd_peoples\code\RGB\b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1925" y="2752724"/>
            <a:ext cx="13716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5461" name="Picture 5" descr="\\pc89140\cwlu\crowd_peoples\code\RGB\g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4657" y="2752724"/>
            <a:ext cx="13716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Plus 2"/>
          <p:cNvSpPr/>
          <p:nvPr/>
        </p:nvSpPr>
        <p:spPr>
          <a:xfrm>
            <a:off x="4078794" y="3015866"/>
            <a:ext cx="457200" cy="511838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Plus 24"/>
          <p:cNvSpPr/>
          <p:nvPr/>
        </p:nvSpPr>
        <p:spPr>
          <a:xfrm>
            <a:off x="4109776" y="4155726"/>
            <a:ext cx="457200" cy="511838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Plus 25"/>
          <p:cNvSpPr/>
          <p:nvPr/>
        </p:nvSpPr>
        <p:spPr>
          <a:xfrm>
            <a:off x="4109776" y="5643756"/>
            <a:ext cx="457200" cy="511838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Plus 26"/>
          <p:cNvSpPr/>
          <p:nvPr/>
        </p:nvSpPr>
        <p:spPr>
          <a:xfrm>
            <a:off x="2054522" y="2981743"/>
            <a:ext cx="457200" cy="511838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Plus 27"/>
          <p:cNvSpPr/>
          <p:nvPr/>
        </p:nvSpPr>
        <p:spPr>
          <a:xfrm>
            <a:off x="2098536" y="4209559"/>
            <a:ext cx="457200" cy="511838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Plus 28"/>
          <p:cNvSpPr/>
          <p:nvPr/>
        </p:nvSpPr>
        <p:spPr>
          <a:xfrm>
            <a:off x="2098536" y="5643756"/>
            <a:ext cx="457200" cy="511838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Plus 29"/>
          <p:cNvSpPr/>
          <p:nvPr/>
        </p:nvSpPr>
        <p:spPr>
          <a:xfrm>
            <a:off x="5993004" y="3000898"/>
            <a:ext cx="457200" cy="511838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Plus 30"/>
          <p:cNvSpPr/>
          <p:nvPr/>
        </p:nvSpPr>
        <p:spPr>
          <a:xfrm>
            <a:off x="5993004" y="4209559"/>
            <a:ext cx="457200" cy="511838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85155903"/>
              </p:ext>
            </p:extLst>
          </p:nvPr>
        </p:nvGraphicFramePr>
        <p:xfrm>
          <a:off x="5080000" y="5381625"/>
          <a:ext cx="720725" cy="819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3086" name="Equation" r:id="rId9" imgW="177480" imgH="203040" progId="Equation.DSMT4">
                  <p:embed/>
                </p:oleObj>
              </mc:Choice>
              <mc:Fallback>
                <p:oleObj name="Equation" r:id="rId9" imgW="17748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80000" y="5381625"/>
                        <a:ext cx="720725" cy="819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99739139"/>
              </p:ext>
            </p:extLst>
          </p:nvPr>
        </p:nvGraphicFramePr>
        <p:xfrm>
          <a:off x="2952750" y="5326063"/>
          <a:ext cx="771525" cy="920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3087" name="Equation" r:id="rId11" imgW="190440" imgH="228600" progId="Equation.DSMT4">
                  <p:embed/>
                </p:oleObj>
              </mc:Choice>
              <mc:Fallback>
                <p:oleObj name="Equation" r:id="rId11" imgW="19044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52750" y="5326063"/>
                        <a:ext cx="771525" cy="920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1406319"/>
              </p:ext>
            </p:extLst>
          </p:nvPr>
        </p:nvGraphicFramePr>
        <p:xfrm>
          <a:off x="1009650" y="5410200"/>
          <a:ext cx="669925" cy="766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3088" name="Equation" r:id="rId13" imgW="164880" imgH="190440" progId="Equation.DSMT4">
                  <p:embed/>
                </p:oleObj>
              </mc:Choice>
              <mc:Fallback>
                <p:oleObj name="Equation" r:id="rId13" imgW="164880" imgH="1904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9650" y="5410200"/>
                        <a:ext cx="669925" cy="7667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99687295"/>
              </p:ext>
            </p:extLst>
          </p:nvPr>
        </p:nvGraphicFramePr>
        <p:xfrm>
          <a:off x="4878500" y="4055903"/>
          <a:ext cx="823913" cy="819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3089" name="Equation" r:id="rId15" imgW="203040" imgH="203040" progId="Equation.DSMT4">
                  <p:embed/>
                </p:oleObj>
              </mc:Choice>
              <mc:Fallback>
                <p:oleObj name="Equation" r:id="rId15" imgW="20304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78500" y="4055903"/>
                        <a:ext cx="823913" cy="819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22541471"/>
              </p:ext>
            </p:extLst>
          </p:nvPr>
        </p:nvGraphicFramePr>
        <p:xfrm>
          <a:off x="2951163" y="4106863"/>
          <a:ext cx="771525" cy="715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3090" name="Equation" r:id="rId17" imgW="190440" imgH="177480" progId="Equation.DSMT4">
                  <p:embed/>
                </p:oleObj>
              </mc:Choice>
              <mc:Fallback>
                <p:oleObj name="Equation" r:id="rId17" imgW="190440" imgH="177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51163" y="4106863"/>
                        <a:ext cx="771525" cy="7159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39750579"/>
              </p:ext>
            </p:extLst>
          </p:nvPr>
        </p:nvGraphicFramePr>
        <p:xfrm>
          <a:off x="958850" y="4132263"/>
          <a:ext cx="771525" cy="665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3091" name="Equation" r:id="rId19" imgW="190440" imgH="164880" progId="Equation.DSMT4">
                  <p:embed/>
                </p:oleObj>
              </mc:Choice>
              <mc:Fallback>
                <p:oleObj name="Equation" r:id="rId19" imgW="190440" imgH="164880" progId="Equation.DSMT4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58850" y="4132263"/>
                        <a:ext cx="771525" cy="6651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09517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5463" name="Picture 7" descr="D:\Research\research\color-to-gray\imag\backgroun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76" y="2514600"/>
            <a:ext cx="8991600" cy="422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Multivariate Polynomial Mapping Function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762000" y="1371600"/>
            <a:ext cx="7162800" cy="609600"/>
          </a:xfrm>
        </p:spPr>
        <p:txBody>
          <a:bodyPr/>
          <a:lstStyle/>
          <a:p>
            <a:r>
              <a:rPr lang="en-US" dirty="0" smtClean="0"/>
              <a:t>Parametric </a:t>
            </a:r>
            <a:r>
              <a:rPr lang="en-US" dirty="0"/>
              <a:t>color-to-grayscale</a:t>
            </a:r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69870261"/>
              </p:ext>
            </p:extLst>
          </p:nvPr>
        </p:nvGraphicFramePr>
        <p:xfrm>
          <a:off x="3124200" y="1981200"/>
          <a:ext cx="2470150" cy="757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2029" name="Equation" r:id="rId4" imgW="1117440" imgH="342720" progId="Equation.DSMT4">
                  <p:embed/>
                </p:oleObj>
              </mc:Choice>
              <mc:Fallback>
                <p:oleObj name="Equation" r:id="rId4" imgW="1117440" imgH="3427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24200" y="1981200"/>
                        <a:ext cx="2470150" cy="757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15458" name="Picture 2" descr="\\pc89140\cwlu\crowd_peoples\code\RGB\r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541" y="2752724"/>
            <a:ext cx="13716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5460" name="Picture 4" descr="\\pc89140\cwlu\crowd_peoples\code\RGB\b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1925" y="2752724"/>
            <a:ext cx="13716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5461" name="Picture 5" descr="\\pc89140\cwlu\crowd_peoples\code\RGB\g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4657" y="2752724"/>
            <a:ext cx="13716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5462" name="Picture 6" descr="\\pc89140\cwlu\crowd_peoples\code\RGB\rg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541" y="4008278"/>
            <a:ext cx="13716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Plus 2"/>
          <p:cNvSpPr/>
          <p:nvPr/>
        </p:nvSpPr>
        <p:spPr>
          <a:xfrm>
            <a:off x="4078794" y="3015866"/>
            <a:ext cx="457200" cy="511838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Plus 24"/>
          <p:cNvSpPr/>
          <p:nvPr/>
        </p:nvSpPr>
        <p:spPr>
          <a:xfrm>
            <a:off x="4109776" y="4155726"/>
            <a:ext cx="457200" cy="511838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Plus 25"/>
          <p:cNvSpPr/>
          <p:nvPr/>
        </p:nvSpPr>
        <p:spPr>
          <a:xfrm>
            <a:off x="4109776" y="5643756"/>
            <a:ext cx="457200" cy="511838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Plus 26"/>
          <p:cNvSpPr/>
          <p:nvPr/>
        </p:nvSpPr>
        <p:spPr>
          <a:xfrm>
            <a:off x="2054522" y="2981743"/>
            <a:ext cx="457200" cy="511838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Plus 27"/>
          <p:cNvSpPr/>
          <p:nvPr/>
        </p:nvSpPr>
        <p:spPr>
          <a:xfrm>
            <a:off x="2098536" y="4209559"/>
            <a:ext cx="457200" cy="511838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Plus 28"/>
          <p:cNvSpPr/>
          <p:nvPr/>
        </p:nvSpPr>
        <p:spPr>
          <a:xfrm>
            <a:off x="2098536" y="5643756"/>
            <a:ext cx="457200" cy="511838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Plus 29"/>
          <p:cNvSpPr/>
          <p:nvPr/>
        </p:nvSpPr>
        <p:spPr>
          <a:xfrm>
            <a:off x="5993004" y="3000898"/>
            <a:ext cx="457200" cy="511838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Plus 30"/>
          <p:cNvSpPr/>
          <p:nvPr/>
        </p:nvSpPr>
        <p:spPr>
          <a:xfrm>
            <a:off x="5993004" y="4209559"/>
            <a:ext cx="457200" cy="511838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80818472"/>
              </p:ext>
            </p:extLst>
          </p:nvPr>
        </p:nvGraphicFramePr>
        <p:xfrm>
          <a:off x="5080000" y="5381625"/>
          <a:ext cx="720725" cy="819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2030" name="Equation" r:id="rId10" imgW="177480" imgH="203040" progId="Equation.DSMT4">
                  <p:embed/>
                </p:oleObj>
              </mc:Choice>
              <mc:Fallback>
                <p:oleObj name="Equation" r:id="rId10" imgW="17748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80000" y="5381625"/>
                        <a:ext cx="720725" cy="819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3647983"/>
              </p:ext>
            </p:extLst>
          </p:nvPr>
        </p:nvGraphicFramePr>
        <p:xfrm>
          <a:off x="2952750" y="5326063"/>
          <a:ext cx="771525" cy="920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2031" name="Equation" r:id="rId12" imgW="190440" imgH="228600" progId="Equation.DSMT4">
                  <p:embed/>
                </p:oleObj>
              </mc:Choice>
              <mc:Fallback>
                <p:oleObj name="Equation" r:id="rId12" imgW="19044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52750" y="5326063"/>
                        <a:ext cx="771525" cy="920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57008897"/>
              </p:ext>
            </p:extLst>
          </p:nvPr>
        </p:nvGraphicFramePr>
        <p:xfrm>
          <a:off x="1009650" y="5410200"/>
          <a:ext cx="669925" cy="766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2032" name="Equation" r:id="rId14" imgW="164880" imgH="190440" progId="Equation.DSMT4">
                  <p:embed/>
                </p:oleObj>
              </mc:Choice>
              <mc:Fallback>
                <p:oleObj name="Equation" r:id="rId14" imgW="164880" imgH="1904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9650" y="5410200"/>
                        <a:ext cx="669925" cy="7667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29400900"/>
              </p:ext>
            </p:extLst>
          </p:nvPr>
        </p:nvGraphicFramePr>
        <p:xfrm>
          <a:off x="4878500" y="4055903"/>
          <a:ext cx="823913" cy="819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2033" name="Equation" r:id="rId16" imgW="203040" imgH="203040" progId="Equation.DSMT4">
                  <p:embed/>
                </p:oleObj>
              </mc:Choice>
              <mc:Fallback>
                <p:oleObj name="Equation" r:id="rId16" imgW="20304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78500" y="4055903"/>
                        <a:ext cx="823913" cy="819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20047015"/>
              </p:ext>
            </p:extLst>
          </p:nvPr>
        </p:nvGraphicFramePr>
        <p:xfrm>
          <a:off x="2951163" y="4106863"/>
          <a:ext cx="771525" cy="715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2034" name="Equation" r:id="rId18" imgW="190440" imgH="177480" progId="Equation.DSMT4">
                  <p:embed/>
                </p:oleObj>
              </mc:Choice>
              <mc:Fallback>
                <p:oleObj name="Equation" r:id="rId18" imgW="190440" imgH="177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51163" y="4106863"/>
                        <a:ext cx="771525" cy="7159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77987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5463" name="Picture 7" descr="D:\Research\research\color-to-gray\imag\backgroun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76" y="2514600"/>
            <a:ext cx="8991600" cy="422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Multivariate Polynomial Mapping Function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762000" y="1371600"/>
            <a:ext cx="7162800" cy="609600"/>
          </a:xfrm>
        </p:spPr>
        <p:txBody>
          <a:bodyPr/>
          <a:lstStyle/>
          <a:p>
            <a:r>
              <a:rPr lang="en-US" dirty="0" smtClean="0"/>
              <a:t>Parametric </a:t>
            </a:r>
            <a:r>
              <a:rPr lang="en-US" dirty="0"/>
              <a:t>color-to-grayscale</a:t>
            </a:r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49792896"/>
              </p:ext>
            </p:extLst>
          </p:nvPr>
        </p:nvGraphicFramePr>
        <p:xfrm>
          <a:off x="3124200" y="1981200"/>
          <a:ext cx="2470150" cy="757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9951" name="Equation" r:id="rId4" imgW="1117440" imgH="342720" progId="Equation.DSMT4">
                  <p:embed/>
                </p:oleObj>
              </mc:Choice>
              <mc:Fallback>
                <p:oleObj name="Equation" r:id="rId4" imgW="1117440" imgH="3427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24200" y="1981200"/>
                        <a:ext cx="2470150" cy="757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15458" name="Picture 2" descr="\\pc89140\cwlu\crowd_peoples\code\RGB\r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541" y="2752724"/>
            <a:ext cx="13716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5460" name="Picture 4" descr="\\pc89140\cwlu\crowd_peoples\code\RGB\b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1925" y="2752724"/>
            <a:ext cx="13716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5461" name="Picture 5" descr="\\pc89140\cwlu\crowd_peoples\code\RGB\g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4657" y="2752724"/>
            <a:ext cx="13716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5462" name="Picture 6" descr="\\pc89140\cwlu\crowd_peoples\code\RGB\rg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541" y="4008278"/>
            <a:ext cx="13716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5464" name="Picture 8" descr="\\pc89140\cwlu\crowd_peoples\code\RGB\rb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4008278"/>
            <a:ext cx="1371601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Plus 2"/>
          <p:cNvSpPr/>
          <p:nvPr/>
        </p:nvSpPr>
        <p:spPr>
          <a:xfrm>
            <a:off x="4078794" y="3015866"/>
            <a:ext cx="457200" cy="511838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Plus 24"/>
          <p:cNvSpPr/>
          <p:nvPr/>
        </p:nvSpPr>
        <p:spPr>
          <a:xfrm>
            <a:off x="4109776" y="4155726"/>
            <a:ext cx="457200" cy="511838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Plus 25"/>
          <p:cNvSpPr/>
          <p:nvPr/>
        </p:nvSpPr>
        <p:spPr>
          <a:xfrm>
            <a:off x="4109776" y="5643756"/>
            <a:ext cx="457200" cy="511838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Plus 26"/>
          <p:cNvSpPr/>
          <p:nvPr/>
        </p:nvSpPr>
        <p:spPr>
          <a:xfrm>
            <a:off x="2054522" y="2981743"/>
            <a:ext cx="457200" cy="511838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Plus 27"/>
          <p:cNvSpPr/>
          <p:nvPr/>
        </p:nvSpPr>
        <p:spPr>
          <a:xfrm>
            <a:off x="2098536" y="4209559"/>
            <a:ext cx="457200" cy="511838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Plus 28"/>
          <p:cNvSpPr/>
          <p:nvPr/>
        </p:nvSpPr>
        <p:spPr>
          <a:xfrm>
            <a:off x="2098536" y="5643756"/>
            <a:ext cx="457200" cy="511838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Plus 29"/>
          <p:cNvSpPr/>
          <p:nvPr/>
        </p:nvSpPr>
        <p:spPr>
          <a:xfrm>
            <a:off x="5993004" y="3000898"/>
            <a:ext cx="457200" cy="511838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Plus 30"/>
          <p:cNvSpPr/>
          <p:nvPr/>
        </p:nvSpPr>
        <p:spPr>
          <a:xfrm>
            <a:off x="5993004" y="4209559"/>
            <a:ext cx="457200" cy="511838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6567967"/>
              </p:ext>
            </p:extLst>
          </p:nvPr>
        </p:nvGraphicFramePr>
        <p:xfrm>
          <a:off x="5080000" y="5381625"/>
          <a:ext cx="720725" cy="819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9952" name="Equation" r:id="rId11" imgW="177480" imgH="203040" progId="Equation.DSMT4">
                  <p:embed/>
                </p:oleObj>
              </mc:Choice>
              <mc:Fallback>
                <p:oleObj name="Equation" r:id="rId11" imgW="17748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80000" y="5381625"/>
                        <a:ext cx="720725" cy="819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01937067"/>
              </p:ext>
            </p:extLst>
          </p:nvPr>
        </p:nvGraphicFramePr>
        <p:xfrm>
          <a:off x="2952750" y="5326063"/>
          <a:ext cx="771525" cy="920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9953" name="Equation" r:id="rId13" imgW="190440" imgH="228600" progId="Equation.DSMT4">
                  <p:embed/>
                </p:oleObj>
              </mc:Choice>
              <mc:Fallback>
                <p:oleObj name="Equation" r:id="rId13" imgW="19044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52750" y="5326063"/>
                        <a:ext cx="771525" cy="920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40308172"/>
              </p:ext>
            </p:extLst>
          </p:nvPr>
        </p:nvGraphicFramePr>
        <p:xfrm>
          <a:off x="1009650" y="5410200"/>
          <a:ext cx="669925" cy="766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9954" name="Equation" r:id="rId15" imgW="164880" imgH="190440" progId="Equation.DSMT4">
                  <p:embed/>
                </p:oleObj>
              </mc:Choice>
              <mc:Fallback>
                <p:oleObj name="Equation" r:id="rId15" imgW="164880" imgH="1904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9650" y="5410200"/>
                        <a:ext cx="669925" cy="7667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0274343"/>
              </p:ext>
            </p:extLst>
          </p:nvPr>
        </p:nvGraphicFramePr>
        <p:xfrm>
          <a:off x="4878500" y="4055903"/>
          <a:ext cx="823913" cy="819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9955" name="Equation" r:id="rId17" imgW="203040" imgH="203040" progId="Equation.DSMT4">
                  <p:embed/>
                </p:oleObj>
              </mc:Choice>
              <mc:Fallback>
                <p:oleObj name="Equation" r:id="rId17" imgW="203040" imgH="20304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78500" y="4055903"/>
                        <a:ext cx="823913" cy="819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47588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5463" name="Picture 7" descr="D:\Research\research\color-to-gray\imag\backgroun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76" y="2514600"/>
            <a:ext cx="8991600" cy="422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Multivariate Polynomial Mapping Function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762000" y="1371600"/>
            <a:ext cx="7162800" cy="609600"/>
          </a:xfrm>
        </p:spPr>
        <p:txBody>
          <a:bodyPr/>
          <a:lstStyle/>
          <a:p>
            <a:r>
              <a:rPr lang="en-US" dirty="0" smtClean="0"/>
              <a:t>Parametric </a:t>
            </a:r>
            <a:r>
              <a:rPr lang="en-US" dirty="0"/>
              <a:t>color-to-grayscale</a:t>
            </a:r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9519538"/>
              </p:ext>
            </p:extLst>
          </p:nvPr>
        </p:nvGraphicFramePr>
        <p:xfrm>
          <a:off x="3124200" y="1981200"/>
          <a:ext cx="2470150" cy="757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8896" name="Equation" r:id="rId4" imgW="1117440" imgH="342720" progId="Equation.DSMT4">
                  <p:embed/>
                </p:oleObj>
              </mc:Choice>
              <mc:Fallback>
                <p:oleObj name="Equation" r:id="rId4" imgW="1117440" imgH="3427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24200" y="1981200"/>
                        <a:ext cx="2470150" cy="757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15458" name="Picture 2" descr="\\pc89140\cwlu\crowd_peoples\code\RGB\r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541" y="2752724"/>
            <a:ext cx="13716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5460" name="Picture 4" descr="\\pc89140\cwlu\crowd_peoples\code\RGB\b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1925" y="2752724"/>
            <a:ext cx="13716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5461" name="Picture 5" descr="\\pc89140\cwlu\crowd_peoples\code\RGB\g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4657" y="2752724"/>
            <a:ext cx="13716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5462" name="Picture 6" descr="\\pc89140\cwlu\crowd_peoples\code\RGB\rg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541" y="4008278"/>
            <a:ext cx="13716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5464" name="Picture 8" descr="\\pc89140\cwlu\crowd_peoples\code\RGB\rb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4008278"/>
            <a:ext cx="1371601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5465" name="Picture 9" descr="\\pc89140\cwlu\crowd_peoples\code\RGB\bg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1404" y="4008278"/>
            <a:ext cx="13716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Plus 2"/>
          <p:cNvSpPr/>
          <p:nvPr/>
        </p:nvSpPr>
        <p:spPr>
          <a:xfrm>
            <a:off x="4078794" y="3015866"/>
            <a:ext cx="457200" cy="511838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Plus 24"/>
          <p:cNvSpPr/>
          <p:nvPr/>
        </p:nvSpPr>
        <p:spPr>
          <a:xfrm>
            <a:off x="4109776" y="4155726"/>
            <a:ext cx="457200" cy="511838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Plus 25"/>
          <p:cNvSpPr/>
          <p:nvPr/>
        </p:nvSpPr>
        <p:spPr>
          <a:xfrm>
            <a:off x="4109776" y="5643756"/>
            <a:ext cx="457200" cy="511838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Plus 26"/>
          <p:cNvSpPr/>
          <p:nvPr/>
        </p:nvSpPr>
        <p:spPr>
          <a:xfrm>
            <a:off x="2054522" y="2981743"/>
            <a:ext cx="457200" cy="511838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Plus 27"/>
          <p:cNvSpPr/>
          <p:nvPr/>
        </p:nvSpPr>
        <p:spPr>
          <a:xfrm>
            <a:off x="2098536" y="4209559"/>
            <a:ext cx="457200" cy="511838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Plus 28"/>
          <p:cNvSpPr/>
          <p:nvPr/>
        </p:nvSpPr>
        <p:spPr>
          <a:xfrm>
            <a:off x="2098536" y="5643756"/>
            <a:ext cx="457200" cy="511838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Plus 29"/>
          <p:cNvSpPr/>
          <p:nvPr/>
        </p:nvSpPr>
        <p:spPr>
          <a:xfrm>
            <a:off x="5993004" y="3000898"/>
            <a:ext cx="457200" cy="511838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Plus 30"/>
          <p:cNvSpPr/>
          <p:nvPr/>
        </p:nvSpPr>
        <p:spPr>
          <a:xfrm>
            <a:off x="5993004" y="4209559"/>
            <a:ext cx="457200" cy="511838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61058291"/>
              </p:ext>
            </p:extLst>
          </p:nvPr>
        </p:nvGraphicFramePr>
        <p:xfrm>
          <a:off x="5080000" y="5381625"/>
          <a:ext cx="720725" cy="819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8897" name="Equation" r:id="rId12" imgW="177480" imgH="203040" progId="Equation.DSMT4">
                  <p:embed/>
                </p:oleObj>
              </mc:Choice>
              <mc:Fallback>
                <p:oleObj name="Equation" r:id="rId12" imgW="17748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80000" y="5381625"/>
                        <a:ext cx="720725" cy="819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45602706"/>
              </p:ext>
            </p:extLst>
          </p:nvPr>
        </p:nvGraphicFramePr>
        <p:xfrm>
          <a:off x="2952750" y="5326063"/>
          <a:ext cx="771525" cy="920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8898" name="Equation" r:id="rId14" imgW="190440" imgH="228600" progId="Equation.DSMT4">
                  <p:embed/>
                </p:oleObj>
              </mc:Choice>
              <mc:Fallback>
                <p:oleObj name="Equation" r:id="rId14" imgW="19044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52750" y="5326063"/>
                        <a:ext cx="771525" cy="920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80846575"/>
              </p:ext>
            </p:extLst>
          </p:nvPr>
        </p:nvGraphicFramePr>
        <p:xfrm>
          <a:off x="1009650" y="5410200"/>
          <a:ext cx="669925" cy="766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8899" name="Equation" r:id="rId16" imgW="164880" imgH="190440" progId="Equation.DSMT4">
                  <p:embed/>
                </p:oleObj>
              </mc:Choice>
              <mc:Fallback>
                <p:oleObj name="Equation" r:id="rId16" imgW="164880" imgH="19044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9650" y="5410200"/>
                        <a:ext cx="669925" cy="7667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0004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5463" name="Picture 7" descr="D:\Research\research\color-to-gray\imag\backgroun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76" y="2514600"/>
            <a:ext cx="8991600" cy="422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Multivariate Polynomial Mapping Function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762000" y="1371600"/>
            <a:ext cx="7162800" cy="609600"/>
          </a:xfrm>
        </p:spPr>
        <p:txBody>
          <a:bodyPr/>
          <a:lstStyle/>
          <a:p>
            <a:r>
              <a:rPr lang="en-US" dirty="0" smtClean="0"/>
              <a:t>Parametric </a:t>
            </a:r>
            <a:r>
              <a:rPr lang="en-US" dirty="0"/>
              <a:t>color-to-grayscale</a:t>
            </a:r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53143124"/>
              </p:ext>
            </p:extLst>
          </p:nvPr>
        </p:nvGraphicFramePr>
        <p:xfrm>
          <a:off x="3124200" y="1981200"/>
          <a:ext cx="2470150" cy="757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4772" name="Equation" r:id="rId4" imgW="1117440" imgH="342720" progId="Equation.DSMT4">
                  <p:embed/>
                </p:oleObj>
              </mc:Choice>
              <mc:Fallback>
                <p:oleObj name="Equation" r:id="rId4" imgW="1117440" imgH="3427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24200" y="1981200"/>
                        <a:ext cx="2470150" cy="757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15458" name="Picture 2" descr="\\pc89140\cwlu\crowd_peoples\code\RGB\r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541" y="2752724"/>
            <a:ext cx="13716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5460" name="Picture 4" descr="\\pc89140\cwlu\crowd_peoples\code\RGB\b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1925" y="2752724"/>
            <a:ext cx="13716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5461" name="Picture 5" descr="\\pc89140\cwlu\crowd_peoples\code\RGB\g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4657" y="2752724"/>
            <a:ext cx="13716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5462" name="Picture 6" descr="\\pc89140\cwlu\crowd_peoples\code\RGB\rg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541" y="4008278"/>
            <a:ext cx="13716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5464" name="Picture 8" descr="\\pc89140\cwlu\crowd_peoples\code\RGB\rb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4008278"/>
            <a:ext cx="1371601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5465" name="Picture 9" descr="\\pc89140\cwlu\crowd_peoples\code\RGB\bg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1404" y="4008278"/>
            <a:ext cx="13716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5467" name="Picture 11" descr="\\pc89140\cwlu\crowd_peoples\code\RGB\rr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403" y="5401589"/>
            <a:ext cx="1371601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Plus 2"/>
          <p:cNvSpPr/>
          <p:nvPr/>
        </p:nvSpPr>
        <p:spPr>
          <a:xfrm>
            <a:off x="4078794" y="3015866"/>
            <a:ext cx="457200" cy="511838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Plus 24"/>
          <p:cNvSpPr/>
          <p:nvPr/>
        </p:nvSpPr>
        <p:spPr>
          <a:xfrm>
            <a:off x="4109776" y="4155726"/>
            <a:ext cx="457200" cy="511838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Plus 25"/>
          <p:cNvSpPr/>
          <p:nvPr/>
        </p:nvSpPr>
        <p:spPr>
          <a:xfrm>
            <a:off x="4109776" y="5643756"/>
            <a:ext cx="457200" cy="511838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Plus 26"/>
          <p:cNvSpPr/>
          <p:nvPr/>
        </p:nvSpPr>
        <p:spPr>
          <a:xfrm>
            <a:off x="2054522" y="2981743"/>
            <a:ext cx="457200" cy="511838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Plus 27"/>
          <p:cNvSpPr/>
          <p:nvPr/>
        </p:nvSpPr>
        <p:spPr>
          <a:xfrm>
            <a:off x="2098536" y="4209559"/>
            <a:ext cx="457200" cy="511838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Plus 28"/>
          <p:cNvSpPr/>
          <p:nvPr/>
        </p:nvSpPr>
        <p:spPr>
          <a:xfrm>
            <a:off x="2098536" y="5643756"/>
            <a:ext cx="457200" cy="511838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Plus 29"/>
          <p:cNvSpPr/>
          <p:nvPr/>
        </p:nvSpPr>
        <p:spPr>
          <a:xfrm>
            <a:off x="5993004" y="3000898"/>
            <a:ext cx="457200" cy="511838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Plus 30"/>
          <p:cNvSpPr/>
          <p:nvPr/>
        </p:nvSpPr>
        <p:spPr>
          <a:xfrm>
            <a:off x="5993004" y="4209559"/>
            <a:ext cx="457200" cy="511838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82298980"/>
              </p:ext>
            </p:extLst>
          </p:nvPr>
        </p:nvGraphicFramePr>
        <p:xfrm>
          <a:off x="5080000" y="5381625"/>
          <a:ext cx="720725" cy="819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4773" name="Equation" r:id="rId13" imgW="177480" imgH="203040" progId="Equation.DSMT4">
                  <p:embed/>
                </p:oleObj>
              </mc:Choice>
              <mc:Fallback>
                <p:oleObj name="Equation" r:id="rId13" imgW="177480" imgH="20304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80000" y="5381625"/>
                        <a:ext cx="720725" cy="819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53323805"/>
              </p:ext>
            </p:extLst>
          </p:nvPr>
        </p:nvGraphicFramePr>
        <p:xfrm>
          <a:off x="2952750" y="5326063"/>
          <a:ext cx="771525" cy="920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4774" name="Equation" r:id="rId15" imgW="190440" imgH="228600" progId="Equation.DSMT4">
                  <p:embed/>
                </p:oleObj>
              </mc:Choice>
              <mc:Fallback>
                <p:oleObj name="Equation" r:id="rId15" imgW="190440" imgH="2286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52750" y="5326063"/>
                        <a:ext cx="771525" cy="920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851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5463" name="Picture 7" descr="D:\Research\research\color-to-gray\imag\backgroun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76" y="2512088"/>
            <a:ext cx="8991600" cy="422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Multivariate Polynomial Mapping Function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762000" y="1371600"/>
            <a:ext cx="7162800" cy="609600"/>
          </a:xfrm>
        </p:spPr>
        <p:txBody>
          <a:bodyPr/>
          <a:lstStyle/>
          <a:p>
            <a:r>
              <a:rPr lang="en-US" dirty="0" smtClean="0"/>
              <a:t>Parametric </a:t>
            </a:r>
            <a:r>
              <a:rPr lang="en-US" dirty="0"/>
              <a:t>color-to-grayscale</a:t>
            </a:r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05083878"/>
              </p:ext>
            </p:extLst>
          </p:nvPr>
        </p:nvGraphicFramePr>
        <p:xfrm>
          <a:off x="3124200" y="1981200"/>
          <a:ext cx="2470150" cy="757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7814" name="Equation" r:id="rId4" imgW="1117440" imgH="342720" progId="Equation.DSMT4">
                  <p:embed/>
                </p:oleObj>
              </mc:Choice>
              <mc:Fallback>
                <p:oleObj name="Equation" r:id="rId4" imgW="1117440" imgH="3427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24200" y="1981200"/>
                        <a:ext cx="2470150" cy="757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15458" name="Picture 2" descr="\\pc89140\cwlu\crowd_peoples\code\RGB\r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541" y="2752724"/>
            <a:ext cx="13716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5460" name="Picture 4" descr="\\pc89140\cwlu\crowd_peoples\code\RGB\b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1925" y="2752724"/>
            <a:ext cx="13716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5461" name="Picture 5" descr="\\pc89140\cwlu\crowd_peoples\code\RGB\g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4657" y="2752724"/>
            <a:ext cx="13716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5462" name="Picture 6" descr="\\pc89140\cwlu\crowd_peoples\code\RGB\rg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541" y="4008278"/>
            <a:ext cx="13716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5464" name="Picture 8" descr="\\pc89140\cwlu\crowd_peoples\code\RGB\rb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4008278"/>
            <a:ext cx="1371601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5465" name="Picture 9" descr="\\pc89140\cwlu\crowd_peoples\code\RGB\bg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1404" y="4008278"/>
            <a:ext cx="13716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5467" name="Picture 11" descr="\\pc89140\cwlu\crowd_peoples\code\RGB\rr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403" y="5401589"/>
            <a:ext cx="1371601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5468" name="Picture 12" descr="\\pc89140\cwlu\crowd_peoples\code\RGB\bb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2" y="5406313"/>
            <a:ext cx="1371599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Plus 2"/>
          <p:cNvSpPr/>
          <p:nvPr/>
        </p:nvSpPr>
        <p:spPr>
          <a:xfrm>
            <a:off x="4078794" y="3015866"/>
            <a:ext cx="457200" cy="511838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Plus 24"/>
          <p:cNvSpPr/>
          <p:nvPr/>
        </p:nvSpPr>
        <p:spPr>
          <a:xfrm>
            <a:off x="4109776" y="4155726"/>
            <a:ext cx="457200" cy="511838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Plus 25"/>
          <p:cNvSpPr/>
          <p:nvPr/>
        </p:nvSpPr>
        <p:spPr>
          <a:xfrm>
            <a:off x="4109776" y="5643756"/>
            <a:ext cx="457200" cy="511838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Plus 26"/>
          <p:cNvSpPr/>
          <p:nvPr/>
        </p:nvSpPr>
        <p:spPr>
          <a:xfrm>
            <a:off x="2054522" y="2981743"/>
            <a:ext cx="457200" cy="511838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Plus 27"/>
          <p:cNvSpPr/>
          <p:nvPr/>
        </p:nvSpPr>
        <p:spPr>
          <a:xfrm>
            <a:off x="2098536" y="4209559"/>
            <a:ext cx="457200" cy="511838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Plus 28"/>
          <p:cNvSpPr/>
          <p:nvPr/>
        </p:nvSpPr>
        <p:spPr>
          <a:xfrm>
            <a:off x="2098536" y="5643756"/>
            <a:ext cx="457200" cy="511838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Plus 29"/>
          <p:cNvSpPr/>
          <p:nvPr/>
        </p:nvSpPr>
        <p:spPr>
          <a:xfrm>
            <a:off x="5993004" y="3000898"/>
            <a:ext cx="457200" cy="511838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Plus 30"/>
          <p:cNvSpPr/>
          <p:nvPr/>
        </p:nvSpPr>
        <p:spPr>
          <a:xfrm>
            <a:off x="5993004" y="4209559"/>
            <a:ext cx="457200" cy="511838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82298980"/>
              </p:ext>
            </p:extLst>
          </p:nvPr>
        </p:nvGraphicFramePr>
        <p:xfrm>
          <a:off x="5080000" y="5381625"/>
          <a:ext cx="720725" cy="819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7815" name="Equation" r:id="rId14" imgW="177480" imgH="203040" progId="Equation.DSMT4">
                  <p:embed/>
                </p:oleObj>
              </mc:Choice>
              <mc:Fallback>
                <p:oleObj name="Equation" r:id="rId14" imgW="177480" imgH="20304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80000" y="5381625"/>
                        <a:ext cx="720725" cy="819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6443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5463" name="Picture 7" descr="D:\Research\research\color-to-gray\imag\backgroun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76" y="2514600"/>
            <a:ext cx="8991600" cy="422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Multivariate Polynomial Mapping Function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762000" y="1371600"/>
            <a:ext cx="7162800" cy="609600"/>
          </a:xfrm>
        </p:spPr>
        <p:txBody>
          <a:bodyPr/>
          <a:lstStyle/>
          <a:p>
            <a:r>
              <a:rPr lang="en-US" dirty="0" smtClean="0"/>
              <a:t>Parametric </a:t>
            </a:r>
            <a:r>
              <a:rPr lang="en-US" dirty="0"/>
              <a:t>color-to-grayscale</a:t>
            </a:r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53143124"/>
              </p:ext>
            </p:extLst>
          </p:nvPr>
        </p:nvGraphicFramePr>
        <p:xfrm>
          <a:off x="3124200" y="1981200"/>
          <a:ext cx="2470150" cy="757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5731" name="Equation" r:id="rId4" imgW="1117440" imgH="342720" progId="Equation.DSMT4">
                  <p:embed/>
                </p:oleObj>
              </mc:Choice>
              <mc:Fallback>
                <p:oleObj name="Equation" r:id="rId4" imgW="1117440" imgH="3427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24200" y="1981200"/>
                        <a:ext cx="2470150" cy="757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15458" name="Picture 2" descr="\\pc89140\cwlu\crowd_peoples\code\RGB\r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541" y="2752724"/>
            <a:ext cx="13716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5460" name="Picture 4" descr="\\pc89140\cwlu\crowd_peoples\code\RGB\b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1925" y="2752724"/>
            <a:ext cx="13716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5461" name="Picture 5" descr="\\pc89140\cwlu\crowd_peoples\code\RGB\g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4657" y="2752724"/>
            <a:ext cx="13716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5462" name="Picture 6" descr="\\pc89140\cwlu\crowd_peoples\code\RGB\rg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541" y="4008278"/>
            <a:ext cx="13716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5464" name="Picture 8" descr="\\pc89140\cwlu\crowd_peoples\code\RGB\rb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4008278"/>
            <a:ext cx="1371601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5465" name="Picture 9" descr="\\pc89140\cwlu\crowd_peoples\code\RGB\bg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1404" y="4008278"/>
            <a:ext cx="13716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5467" name="Picture 11" descr="\\pc89140\cwlu\crowd_peoples\code\RGB\rr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403" y="5401589"/>
            <a:ext cx="1371601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5468" name="Picture 12" descr="\\pc89140\cwlu\crowd_peoples\code\RGB\bb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2" y="5406313"/>
            <a:ext cx="1371599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5469" name="Picture 13" descr="\\pc89140\cwlu\crowd_peoples\code\RGB\gg.pn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1404" y="5442475"/>
            <a:ext cx="13716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Plus 2"/>
          <p:cNvSpPr/>
          <p:nvPr/>
        </p:nvSpPr>
        <p:spPr>
          <a:xfrm>
            <a:off x="4078794" y="3015866"/>
            <a:ext cx="457200" cy="511838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Plus 24"/>
          <p:cNvSpPr/>
          <p:nvPr/>
        </p:nvSpPr>
        <p:spPr>
          <a:xfrm>
            <a:off x="4109776" y="4155726"/>
            <a:ext cx="457200" cy="511838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Plus 25"/>
          <p:cNvSpPr/>
          <p:nvPr/>
        </p:nvSpPr>
        <p:spPr>
          <a:xfrm>
            <a:off x="4109776" y="5643756"/>
            <a:ext cx="457200" cy="511838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Plus 26"/>
          <p:cNvSpPr/>
          <p:nvPr/>
        </p:nvSpPr>
        <p:spPr>
          <a:xfrm>
            <a:off x="2054522" y="2981743"/>
            <a:ext cx="457200" cy="511838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Plus 27"/>
          <p:cNvSpPr/>
          <p:nvPr/>
        </p:nvSpPr>
        <p:spPr>
          <a:xfrm>
            <a:off x="2098536" y="4209559"/>
            <a:ext cx="457200" cy="511838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Plus 28"/>
          <p:cNvSpPr/>
          <p:nvPr/>
        </p:nvSpPr>
        <p:spPr>
          <a:xfrm>
            <a:off x="2098536" y="5643756"/>
            <a:ext cx="457200" cy="511838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Plus 29"/>
          <p:cNvSpPr/>
          <p:nvPr/>
        </p:nvSpPr>
        <p:spPr>
          <a:xfrm>
            <a:off x="5993004" y="3000898"/>
            <a:ext cx="457200" cy="511838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Plus 30"/>
          <p:cNvSpPr/>
          <p:nvPr/>
        </p:nvSpPr>
        <p:spPr>
          <a:xfrm>
            <a:off x="5993004" y="4209559"/>
            <a:ext cx="457200" cy="511838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1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5463" name="Picture 7" descr="D:\Research\research\color-to-gray\imag\backgroun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" y="2514600"/>
            <a:ext cx="8991600" cy="422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Multivariate Polynomial Mapping Function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762000" y="1371600"/>
            <a:ext cx="7162800" cy="609600"/>
          </a:xfrm>
        </p:spPr>
        <p:txBody>
          <a:bodyPr/>
          <a:lstStyle/>
          <a:p>
            <a:r>
              <a:rPr lang="en-US" dirty="0" smtClean="0"/>
              <a:t>Parametric </a:t>
            </a:r>
            <a:r>
              <a:rPr lang="en-US" dirty="0"/>
              <a:t>color-to-grayscale</a:t>
            </a:r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81096023"/>
              </p:ext>
            </p:extLst>
          </p:nvPr>
        </p:nvGraphicFramePr>
        <p:xfrm>
          <a:off x="3124200" y="1981200"/>
          <a:ext cx="2470150" cy="757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9041" name="Equation" r:id="rId4" imgW="1117440" imgH="342720" progId="Equation.DSMT4">
                  <p:embed/>
                </p:oleObj>
              </mc:Choice>
              <mc:Fallback>
                <p:oleObj name="Equation" r:id="rId4" imgW="1117440" imgH="3427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24200" y="1981200"/>
                        <a:ext cx="2470150" cy="757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15458" name="Picture 2" descr="\\pc89140\cwlu\crowd_peoples\code\RGB\r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541" y="2752724"/>
            <a:ext cx="13716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5460" name="Picture 4" descr="\\pc89140\cwlu\crowd_peoples\code\RGB\b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1925" y="2752724"/>
            <a:ext cx="13716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5461" name="Picture 5" descr="\\pc89140\cwlu\crowd_peoples\code\RGB\g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4657" y="2752724"/>
            <a:ext cx="13716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5462" name="Picture 6" descr="\\pc89140\cwlu\crowd_peoples\code\RGB\rg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541" y="4008278"/>
            <a:ext cx="13716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5464" name="Picture 8" descr="\\pc89140\cwlu\crowd_peoples\code\RGB\rb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4008278"/>
            <a:ext cx="1371601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5465" name="Picture 9" descr="\\pc89140\cwlu\crowd_peoples\code\RGB\bg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1404" y="4008278"/>
            <a:ext cx="13716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5467" name="Picture 11" descr="\\pc89140\cwlu\crowd_peoples\code\RGB\rr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403" y="5401589"/>
            <a:ext cx="1371601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5468" name="Picture 12" descr="\\pc89140\cwlu\crowd_peoples\code\RGB\bb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2" y="5406313"/>
            <a:ext cx="1371599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5469" name="Picture 13" descr="\\pc89140\cwlu\crowd_peoples\code\RGB\gg.pn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1404" y="5442475"/>
            <a:ext cx="13716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Plus 2"/>
          <p:cNvSpPr/>
          <p:nvPr/>
        </p:nvSpPr>
        <p:spPr>
          <a:xfrm>
            <a:off x="4078794" y="3015866"/>
            <a:ext cx="457200" cy="511838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Plus 24"/>
          <p:cNvSpPr/>
          <p:nvPr/>
        </p:nvSpPr>
        <p:spPr>
          <a:xfrm>
            <a:off x="4109776" y="4155726"/>
            <a:ext cx="457200" cy="511838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Plus 25"/>
          <p:cNvSpPr/>
          <p:nvPr/>
        </p:nvSpPr>
        <p:spPr>
          <a:xfrm>
            <a:off x="4109776" y="5643756"/>
            <a:ext cx="457200" cy="511838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Plus 26"/>
          <p:cNvSpPr/>
          <p:nvPr/>
        </p:nvSpPr>
        <p:spPr>
          <a:xfrm>
            <a:off x="2054522" y="2981743"/>
            <a:ext cx="457200" cy="511838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Plus 27"/>
          <p:cNvSpPr/>
          <p:nvPr/>
        </p:nvSpPr>
        <p:spPr>
          <a:xfrm>
            <a:off x="2098536" y="4209559"/>
            <a:ext cx="457200" cy="511838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Plus 28"/>
          <p:cNvSpPr/>
          <p:nvPr/>
        </p:nvSpPr>
        <p:spPr>
          <a:xfrm>
            <a:off x="2098536" y="5643756"/>
            <a:ext cx="457200" cy="511838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Plus 29"/>
          <p:cNvSpPr/>
          <p:nvPr/>
        </p:nvSpPr>
        <p:spPr>
          <a:xfrm>
            <a:off x="5993004" y="3000898"/>
            <a:ext cx="457200" cy="511838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Plus 30"/>
          <p:cNvSpPr/>
          <p:nvPr/>
        </p:nvSpPr>
        <p:spPr>
          <a:xfrm>
            <a:off x="5993004" y="4209559"/>
            <a:ext cx="457200" cy="511838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911018" y="3667124"/>
            <a:ext cx="8803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0.1550 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939064" y="3667124"/>
            <a:ext cx="8274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0.8835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876721" y="3625807"/>
            <a:ext cx="8274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0.3693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11018" y="4948168"/>
            <a:ext cx="8274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0.1817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2939063" y="4948168"/>
            <a:ext cx="8274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0.4977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4831753" y="4922678"/>
            <a:ext cx="9509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-1.7275 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840486" y="6322806"/>
            <a:ext cx="9509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-0.4479 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2923989" y="6320713"/>
            <a:ext cx="8274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0.6417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4831753" y="6358026"/>
            <a:ext cx="8274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0.6234</a:t>
            </a:r>
          </a:p>
        </p:txBody>
      </p:sp>
      <p:sp>
        <p:nvSpPr>
          <p:cNvPr id="16" name="Equal 15"/>
          <p:cNvSpPr/>
          <p:nvPr/>
        </p:nvSpPr>
        <p:spPr>
          <a:xfrm>
            <a:off x="6096000" y="5617495"/>
            <a:ext cx="609600" cy="402306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936962" name="Picture 2" descr="\\pc89140\cwlu\crowd_peoples\code\RGB\grayRGB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0" y="5092043"/>
            <a:ext cx="2300237" cy="1533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7377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printing problem</a:t>
            </a:r>
            <a:endParaRPr lang="en-US" dirty="0"/>
          </a:p>
        </p:txBody>
      </p:sp>
      <p:pic>
        <p:nvPicPr>
          <p:cNvPr id="940035" name="Picture 3" descr="D:\Research\research\color-to-gray\imag\results\shadow_Fig_5B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177982"/>
            <a:ext cx="36576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4003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8494" y="2177982"/>
            <a:ext cx="3693506" cy="274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 descr="D:\Research\research\color-to-gray\imag\results\shadow_Fig_5B_RE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8494" y="2177981"/>
            <a:ext cx="3694343" cy="2770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292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5463" name="Picture 7" descr="D:\Research\research\color-to-gray\imag\backgroun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" y="2514600"/>
            <a:ext cx="8991600" cy="422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Multivariate Polynomial Mapping Function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762000" y="1371600"/>
            <a:ext cx="7162800" cy="609600"/>
          </a:xfrm>
        </p:spPr>
        <p:txBody>
          <a:bodyPr/>
          <a:lstStyle/>
          <a:p>
            <a:r>
              <a:rPr lang="en-US" dirty="0" smtClean="0"/>
              <a:t>Parametric </a:t>
            </a:r>
            <a:r>
              <a:rPr lang="en-US" dirty="0"/>
              <a:t>color-to-grayscale</a:t>
            </a:r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9226450"/>
              </p:ext>
            </p:extLst>
          </p:nvPr>
        </p:nvGraphicFramePr>
        <p:xfrm>
          <a:off x="3124200" y="1981200"/>
          <a:ext cx="2470150" cy="757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6996" name="Equation" r:id="rId4" imgW="1117440" imgH="342720" progId="Equation.DSMT4">
                  <p:embed/>
                </p:oleObj>
              </mc:Choice>
              <mc:Fallback>
                <p:oleObj name="Equation" r:id="rId4" imgW="1117440" imgH="3427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24200" y="1981200"/>
                        <a:ext cx="2470150" cy="757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15458" name="Picture 2" descr="\\pc89140\cwlu\crowd_peoples\code\RGB\r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541" y="2752724"/>
            <a:ext cx="13716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5460" name="Picture 4" descr="\\pc89140\cwlu\crowd_peoples\code\RGB\b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1925" y="2752724"/>
            <a:ext cx="13716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5461" name="Picture 5" descr="\\pc89140\cwlu\crowd_peoples\code\RGB\g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4657" y="2752724"/>
            <a:ext cx="13716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5462" name="Picture 6" descr="\\pc89140\cwlu\crowd_peoples\code\RGB\rg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541" y="4008278"/>
            <a:ext cx="13716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5464" name="Picture 8" descr="\\pc89140\cwlu\crowd_peoples\code\RGB\rb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4008278"/>
            <a:ext cx="1371601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5465" name="Picture 9" descr="\\pc89140\cwlu\crowd_peoples\code\RGB\bg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1404" y="4008278"/>
            <a:ext cx="13716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5467" name="Picture 11" descr="\\pc89140\cwlu\crowd_peoples\code\RGB\rr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403" y="5401589"/>
            <a:ext cx="1371601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5468" name="Picture 12" descr="\\pc89140\cwlu\crowd_peoples\code\RGB\bb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2" y="5406313"/>
            <a:ext cx="1371599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5469" name="Picture 13" descr="\\pc89140\cwlu\crowd_peoples\code\RGB\gg.pn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1404" y="5442475"/>
            <a:ext cx="13716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Plus 2"/>
          <p:cNvSpPr/>
          <p:nvPr/>
        </p:nvSpPr>
        <p:spPr>
          <a:xfrm>
            <a:off x="4078794" y="3015866"/>
            <a:ext cx="457200" cy="511838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Plus 24"/>
          <p:cNvSpPr/>
          <p:nvPr/>
        </p:nvSpPr>
        <p:spPr>
          <a:xfrm>
            <a:off x="4109776" y="4155726"/>
            <a:ext cx="457200" cy="511838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Plus 25"/>
          <p:cNvSpPr/>
          <p:nvPr/>
        </p:nvSpPr>
        <p:spPr>
          <a:xfrm>
            <a:off x="4109776" y="5643756"/>
            <a:ext cx="457200" cy="511838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Plus 26"/>
          <p:cNvSpPr/>
          <p:nvPr/>
        </p:nvSpPr>
        <p:spPr>
          <a:xfrm>
            <a:off x="2054522" y="2981743"/>
            <a:ext cx="457200" cy="511838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Plus 27"/>
          <p:cNvSpPr/>
          <p:nvPr/>
        </p:nvSpPr>
        <p:spPr>
          <a:xfrm>
            <a:off x="2098536" y="4209559"/>
            <a:ext cx="457200" cy="511838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Plus 28"/>
          <p:cNvSpPr/>
          <p:nvPr/>
        </p:nvSpPr>
        <p:spPr>
          <a:xfrm>
            <a:off x="2098536" y="5643756"/>
            <a:ext cx="457200" cy="511838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Plus 29"/>
          <p:cNvSpPr/>
          <p:nvPr/>
        </p:nvSpPr>
        <p:spPr>
          <a:xfrm>
            <a:off x="5993004" y="3000898"/>
            <a:ext cx="457200" cy="511838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Plus 30"/>
          <p:cNvSpPr/>
          <p:nvPr/>
        </p:nvSpPr>
        <p:spPr>
          <a:xfrm>
            <a:off x="5993004" y="4209559"/>
            <a:ext cx="457200" cy="511838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911018" y="3667124"/>
            <a:ext cx="8803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0.1550 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939064" y="3667124"/>
            <a:ext cx="8274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0.8835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876721" y="3625807"/>
            <a:ext cx="8274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0.3693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11018" y="4948168"/>
            <a:ext cx="8274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0.1817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2939063" y="4948168"/>
            <a:ext cx="8274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0.4977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4831753" y="4922678"/>
            <a:ext cx="9509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-1.7275 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840486" y="6322806"/>
            <a:ext cx="9509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-0.4479 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2923989" y="6320713"/>
            <a:ext cx="8274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0.6417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4831753" y="6358026"/>
            <a:ext cx="8274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0.6234</a:t>
            </a:r>
          </a:p>
        </p:txBody>
      </p:sp>
      <p:sp>
        <p:nvSpPr>
          <p:cNvPr id="16" name="Equal 15"/>
          <p:cNvSpPr/>
          <p:nvPr/>
        </p:nvSpPr>
        <p:spPr>
          <a:xfrm>
            <a:off x="6096000" y="5617495"/>
            <a:ext cx="609600" cy="402306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936962" name="Picture 2" descr="\\pc89140\cwlu\crowd_peoples\code\RGB\grayRGB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0" y="5092043"/>
            <a:ext cx="2300237" cy="1533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" descr="\\pc89140\cwlu\crowd_peoples\code\RGB\rgb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599" y="2981742"/>
            <a:ext cx="2300237" cy="1533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2658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 smtClean="0"/>
              <a:t>Our Model</a:t>
            </a:r>
            <a:endParaRPr lang="en-US" sz="3600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41333908"/>
              </p:ext>
            </p:extLst>
          </p:nvPr>
        </p:nvGraphicFramePr>
        <p:xfrm>
          <a:off x="838200" y="1905000"/>
          <a:ext cx="7354888" cy="785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7197" name="Equation" r:id="rId3" imgW="3327120" imgH="355320" progId="Equation.DSMT4">
                  <p:embed/>
                </p:oleObj>
              </mc:Choice>
              <mc:Fallback>
                <p:oleObj name="Equation" r:id="rId3" imgW="3327120" imgH="35532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1905000"/>
                        <a:ext cx="7354888" cy="7858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Content Placeholder 2"/>
          <p:cNvSpPr txBox="1">
            <a:spLocks/>
          </p:cNvSpPr>
          <p:nvPr/>
        </p:nvSpPr>
        <p:spPr>
          <a:xfrm>
            <a:off x="381000" y="3104708"/>
            <a:ext cx="3962400" cy="6095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rgbClr val="CC9900"/>
              </a:buClr>
              <a:buFont typeface="Arial" pitchFamily="34" charset="0"/>
              <a:buChar char="•"/>
              <a:defRPr sz="3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rgbClr val="CC9900"/>
              </a:buClr>
              <a:buFont typeface="Arial" pitchFamily="34" charset="0"/>
              <a:buChar char="–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rgbClr val="CC9900"/>
              </a:buClr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smtClean="0"/>
              <a:t>Objective function:</a:t>
            </a:r>
          </a:p>
          <a:p>
            <a:endParaRPr lang="en-US" sz="2800" dirty="0" smtClean="0"/>
          </a:p>
          <a:p>
            <a:endParaRPr lang="en-US" sz="2800" dirty="0" smtClean="0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15803085"/>
              </p:ext>
            </p:extLst>
          </p:nvPr>
        </p:nvGraphicFramePr>
        <p:xfrm>
          <a:off x="1600200" y="4191000"/>
          <a:ext cx="5973763" cy="755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7198" name="Equation" r:id="rId5" imgW="3111480" imgH="393480" progId="Equation.DSMT4">
                  <p:embed/>
                </p:oleObj>
              </mc:Choice>
              <mc:Fallback>
                <p:oleObj name="Equation" r:id="rId5" imgW="3111480" imgH="393480" progId="Equation.DSMT4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0200" y="4191000"/>
                        <a:ext cx="5973763" cy="755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36397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 algn="l" rtl="0">
              <a:spcBef>
                <a:spcPct val="0"/>
              </a:spcBef>
            </a:pPr>
            <a:r>
              <a:rPr lang="en-US" sz="3600" dirty="0" smtClean="0">
                <a:solidFill>
                  <a:schemeClr val="bg1"/>
                </a:solidFill>
              </a:rPr>
              <a:t>Numerical Solution</a:t>
            </a:r>
            <a:r>
              <a:rPr lang="en-US" dirty="0" smtClean="0">
                <a:solidFill>
                  <a:srgbClr val="FFC000"/>
                </a:solidFill>
              </a:rPr>
              <a:t/>
            </a:r>
            <a:br>
              <a:rPr lang="en-US" dirty="0" smtClean="0">
                <a:solidFill>
                  <a:srgbClr val="FFC000"/>
                </a:solidFill>
              </a:rPr>
            </a:b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97989351"/>
              </p:ext>
            </p:extLst>
          </p:nvPr>
        </p:nvGraphicFramePr>
        <p:xfrm>
          <a:off x="1514475" y="1371600"/>
          <a:ext cx="5973763" cy="755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0340" name="Equation" r:id="rId3" imgW="3111480" imgH="393480" progId="Equation.DSMT4">
                  <p:embed/>
                </p:oleObj>
              </mc:Choice>
              <mc:Fallback>
                <p:oleObj name="Equation" r:id="rId3" imgW="3111480" imgH="39348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14475" y="1371600"/>
                        <a:ext cx="5973763" cy="755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37088154"/>
              </p:ext>
            </p:extLst>
          </p:nvPr>
        </p:nvGraphicFramePr>
        <p:xfrm>
          <a:off x="1350963" y="2209800"/>
          <a:ext cx="6654800" cy="731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0341" name="Equation" r:id="rId5" imgW="3466800" imgH="380880" progId="Equation.DSMT4">
                  <p:embed/>
                </p:oleObj>
              </mc:Choice>
              <mc:Fallback>
                <p:oleObj name="Equation" r:id="rId5" imgW="3466800" imgH="38088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50963" y="2209800"/>
                        <a:ext cx="6654800" cy="731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50176155"/>
              </p:ext>
            </p:extLst>
          </p:nvPr>
        </p:nvGraphicFramePr>
        <p:xfrm>
          <a:off x="1666875" y="3352800"/>
          <a:ext cx="6900863" cy="731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0342" name="Equation" r:id="rId7" imgW="3593880" imgH="380880" progId="Equation.DSMT4">
                  <p:embed/>
                </p:oleObj>
              </mc:Choice>
              <mc:Fallback>
                <p:oleObj name="Equation" r:id="rId7" imgW="3593880" imgH="38088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66875" y="3352800"/>
                        <a:ext cx="6900863" cy="731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8"/>
          <p:cNvSpPr/>
          <p:nvPr/>
        </p:nvSpPr>
        <p:spPr>
          <a:xfrm>
            <a:off x="411126" y="3352800"/>
            <a:ext cx="120103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 smtClean="0">
                <a:solidFill>
                  <a:schemeClr val="bg1"/>
                </a:solidFill>
              </a:rPr>
              <a:t>Define</a:t>
            </a:r>
            <a:r>
              <a:rPr lang="en-US" altLang="zh-TW" dirty="0" smtClean="0">
                <a:solidFill>
                  <a:schemeClr val="bg1"/>
                </a:solidFill>
              </a:rPr>
              <a:t>:</a:t>
            </a:r>
            <a:endParaRPr lang="en-US" altLang="zh-TW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268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 algn="l" rtl="0">
              <a:spcBef>
                <a:spcPct val="0"/>
              </a:spcBef>
            </a:pPr>
            <a:r>
              <a:rPr lang="en-US" sz="3600" dirty="0" smtClean="0">
                <a:solidFill>
                  <a:schemeClr val="bg1"/>
                </a:solidFill>
              </a:rPr>
              <a:t>Numerical Solution</a:t>
            </a:r>
            <a:r>
              <a:rPr lang="en-US" dirty="0" smtClean="0">
                <a:solidFill>
                  <a:srgbClr val="FFC000"/>
                </a:solidFill>
              </a:rPr>
              <a:t/>
            </a:r>
            <a:br>
              <a:rPr lang="en-US" dirty="0" smtClean="0">
                <a:solidFill>
                  <a:srgbClr val="FFC000"/>
                </a:solidFill>
              </a:rPr>
            </a:br>
            <a:endParaRPr lang="en-US" dirty="0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72241490"/>
              </p:ext>
            </p:extLst>
          </p:nvPr>
        </p:nvGraphicFramePr>
        <p:xfrm>
          <a:off x="4038600" y="1331119"/>
          <a:ext cx="1389063" cy="804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1410" name="Equation" r:id="rId4" imgW="723600" imgH="419040" progId="Equation.DSMT4">
                  <p:embed/>
                </p:oleObj>
              </mc:Choice>
              <mc:Fallback>
                <p:oleObj name="Equation" r:id="rId4" imgW="723600" imgH="419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38600" y="1331119"/>
                        <a:ext cx="1389063" cy="8048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64347651"/>
              </p:ext>
            </p:extLst>
          </p:nvPr>
        </p:nvGraphicFramePr>
        <p:xfrm>
          <a:off x="1828800" y="4343400"/>
          <a:ext cx="5314950" cy="1073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1411" name="Equation" r:id="rId6" imgW="2768400" imgH="558720" progId="Equation.DSMT4">
                  <p:embed/>
                </p:oleObj>
              </mc:Choice>
              <mc:Fallback>
                <p:oleObj name="Equation" r:id="rId6" imgW="2768400" imgH="5587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28800" y="4343400"/>
                        <a:ext cx="5314950" cy="1073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2541547"/>
              </p:ext>
            </p:extLst>
          </p:nvPr>
        </p:nvGraphicFramePr>
        <p:xfrm>
          <a:off x="1295400" y="1447800"/>
          <a:ext cx="1292225" cy="560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1412" name="Equation" r:id="rId8" imgW="672840" imgH="291960" progId="Equation.DSMT4">
                  <p:embed/>
                </p:oleObj>
              </mc:Choice>
              <mc:Fallback>
                <p:oleObj name="Equation" r:id="rId8" imgW="672840" imgH="291960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5400" y="1447800"/>
                        <a:ext cx="1292225" cy="560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ight Arrow 10"/>
          <p:cNvSpPr/>
          <p:nvPr/>
        </p:nvSpPr>
        <p:spPr>
          <a:xfrm>
            <a:off x="3129516" y="1524000"/>
            <a:ext cx="609600" cy="419100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78100878"/>
              </p:ext>
            </p:extLst>
          </p:nvPr>
        </p:nvGraphicFramePr>
        <p:xfrm>
          <a:off x="228600" y="2895600"/>
          <a:ext cx="8675687" cy="901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1413" name="Equation" r:id="rId10" imgW="4520880" imgH="469800" progId="Equation.DSMT4">
                  <p:embed/>
                </p:oleObj>
              </mc:Choice>
              <mc:Fallback>
                <p:oleObj name="Equation" r:id="rId10" imgW="4520880" imgH="469800" progId="Equation.DSMT4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" y="2895600"/>
                        <a:ext cx="8675687" cy="901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8"/>
          <p:cNvSpPr/>
          <p:nvPr/>
        </p:nvSpPr>
        <p:spPr>
          <a:xfrm>
            <a:off x="5943600" y="3048000"/>
            <a:ext cx="609600" cy="609600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968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9" grpId="1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 algn="l" rtl="0">
              <a:spcBef>
                <a:spcPct val="0"/>
              </a:spcBef>
            </a:pPr>
            <a:r>
              <a:rPr lang="en-US" sz="3600" dirty="0" smtClean="0">
                <a:solidFill>
                  <a:schemeClr val="bg1"/>
                </a:solidFill>
              </a:rPr>
              <a:t>Numerical Solution</a:t>
            </a:r>
            <a:r>
              <a:rPr lang="en-US" dirty="0" smtClean="0">
                <a:solidFill>
                  <a:srgbClr val="FFC000"/>
                </a:solidFill>
              </a:rPr>
              <a:t/>
            </a:r>
            <a:br>
              <a:rPr lang="en-US" dirty="0" smtClean="0">
                <a:solidFill>
                  <a:srgbClr val="FFC000"/>
                </a:solidFill>
              </a:rPr>
            </a:br>
            <a:endParaRPr lang="en-US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48106315"/>
              </p:ext>
            </p:extLst>
          </p:nvPr>
        </p:nvGraphicFramePr>
        <p:xfrm>
          <a:off x="1179556" y="2667000"/>
          <a:ext cx="7116762" cy="706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2314" name="Equation" r:id="rId3" imgW="3708360" imgH="368280" progId="Equation.DSMT4">
                  <p:embed/>
                </p:oleObj>
              </mc:Choice>
              <mc:Fallback>
                <p:oleObj name="Equation" r:id="rId3" imgW="3708360" imgH="3682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79556" y="2667000"/>
                        <a:ext cx="7116762" cy="7064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Object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14635329"/>
              </p:ext>
            </p:extLst>
          </p:nvPr>
        </p:nvGraphicFramePr>
        <p:xfrm>
          <a:off x="4737937" y="1684121"/>
          <a:ext cx="455990" cy="3872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2315" name="Equation" r:id="rId5" imgW="164880" imgH="139680" progId="Equation.DSMT4">
                  <p:embed/>
                </p:oleObj>
              </mc:Choice>
              <mc:Fallback>
                <p:oleObj name="Equation" r:id="rId5" imgW="164880" imgH="13968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37937" y="1684121"/>
                        <a:ext cx="455990" cy="38724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" name="Rectangle 31"/>
          <p:cNvSpPr/>
          <p:nvPr/>
        </p:nvSpPr>
        <p:spPr>
          <a:xfrm>
            <a:off x="3200400" y="1584251"/>
            <a:ext cx="153753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 smtClean="0">
                <a:solidFill>
                  <a:schemeClr val="bg1"/>
                </a:solidFill>
              </a:rPr>
              <a:t>Initialize </a:t>
            </a:r>
            <a:r>
              <a:rPr lang="en-US" altLang="zh-TW" dirty="0" smtClean="0">
                <a:solidFill>
                  <a:schemeClr val="bg1"/>
                </a:solidFill>
              </a:rPr>
              <a:t>:</a:t>
            </a:r>
            <a:endParaRPr lang="en-US" altLang="zh-TW" dirty="0">
              <a:solidFill>
                <a:schemeClr val="bg1"/>
              </a:solidFill>
            </a:endParaRPr>
          </a:p>
        </p:txBody>
      </p:sp>
      <p:cxnSp>
        <p:nvCxnSpPr>
          <p:cNvPr id="35" name="Straight Arrow Connector 8"/>
          <p:cNvCxnSpPr/>
          <p:nvPr/>
        </p:nvCxnSpPr>
        <p:spPr>
          <a:xfrm>
            <a:off x="4267200" y="2110798"/>
            <a:ext cx="0" cy="597629"/>
          </a:xfrm>
          <a:prstGeom prst="straightConnector1">
            <a:avLst/>
          </a:prstGeom>
          <a:solidFill>
            <a:srgbClr val="FFC000"/>
          </a:solidFill>
          <a:ln w="25400">
            <a:solidFill>
              <a:srgbClr val="FFFF00"/>
            </a:solidFill>
            <a:tailEnd type="arrow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5440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 algn="l" rtl="0">
              <a:spcBef>
                <a:spcPct val="0"/>
              </a:spcBef>
            </a:pPr>
            <a:r>
              <a:rPr lang="en-US" sz="3600" dirty="0" smtClean="0">
                <a:solidFill>
                  <a:schemeClr val="bg1"/>
                </a:solidFill>
              </a:rPr>
              <a:t>Numerical Solution</a:t>
            </a:r>
            <a:r>
              <a:rPr lang="en-US" dirty="0" smtClean="0">
                <a:solidFill>
                  <a:srgbClr val="FFC000"/>
                </a:solidFill>
              </a:rPr>
              <a:t/>
            </a:r>
            <a:br>
              <a:rPr lang="en-US" dirty="0" smtClean="0">
                <a:solidFill>
                  <a:srgbClr val="FFC000"/>
                </a:solidFill>
              </a:rPr>
            </a:br>
            <a:endParaRPr lang="en-US" dirty="0"/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61354395"/>
              </p:ext>
            </p:extLst>
          </p:nvPr>
        </p:nvGraphicFramePr>
        <p:xfrm>
          <a:off x="1752600" y="5029200"/>
          <a:ext cx="5314950" cy="1073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5432" name="Equation" r:id="rId3" imgW="2768400" imgH="558720" progId="Equation.DSMT4">
                  <p:embed/>
                </p:oleObj>
              </mc:Choice>
              <mc:Fallback>
                <p:oleObj name="Equation" r:id="rId3" imgW="2768400" imgH="5587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2600" y="5029200"/>
                        <a:ext cx="5314950" cy="1073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01995146"/>
              </p:ext>
            </p:extLst>
          </p:nvPr>
        </p:nvGraphicFramePr>
        <p:xfrm>
          <a:off x="1179556" y="2667000"/>
          <a:ext cx="7116762" cy="706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5433" name="Equation" r:id="rId5" imgW="3708360" imgH="368280" progId="Equation.DSMT4">
                  <p:embed/>
                </p:oleObj>
              </mc:Choice>
              <mc:Fallback>
                <p:oleObj name="Equation" r:id="rId5" imgW="3708360" imgH="3682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79556" y="2667000"/>
                        <a:ext cx="7116762" cy="7064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9" name="Straight Arrow Connector 8"/>
          <p:cNvCxnSpPr/>
          <p:nvPr/>
        </p:nvCxnSpPr>
        <p:spPr>
          <a:xfrm rot="5400000">
            <a:off x="6705601" y="3810001"/>
            <a:ext cx="1600200" cy="990599"/>
          </a:xfrm>
          <a:prstGeom prst="curvedConnector3">
            <a:avLst>
              <a:gd name="adj1" fmla="val 50000"/>
            </a:avLst>
          </a:prstGeom>
          <a:solidFill>
            <a:srgbClr val="FFC000"/>
          </a:solidFill>
          <a:ln w="25400">
            <a:solidFill>
              <a:srgbClr val="FFFF00"/>
            </a:solidFill>
            <a:tailEnd type="arrow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14072923"/>
              </p:ext>
            </p:extLst>
          </p:nvPr>
        </p:nvGraphicFramePr>
        <p:xfrm>
          <a:off x="7105356" y="3840434"/>
          <a:ext cx="423382" cy="3577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5434" name="Equation" r:id="rId7" imgW="164880" imgH="139680" progId="Equation.DSMT4">
                  <p:embed/>
                </p:oleObj>
              </mc:Choice>
              <mc:Fallback>
                <p:oleObj name="Equation" r:id="rId7" imgW="164880" imgH="1396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05356" y="3840434"/>
                        <a:ext cx="423382" cy="35775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tangle 10"/>
          <p:cNvSpPr/>
          <p:nvPr/>
        </p:nvSpPr>
        <p:spPr>
          <a:xfrm>
            <a:off x="6019800" y="3757703"/>
            <a:ext cx="11196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 smtClean="0">
                <a:solidFill>
                  <a:schemeClr val="bg1"/>
                </a:solidFill>
              </a:rPr>
              <a:t>obtain</a:t>
            </a:r>
            <a:endParaRPr lang="en-US" altLang="zh-TW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2395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 algn="l" rtl="0">
              <a:spcBef>
                <a:spcPct val="0"/>
              </a:spcBef>
            </a:pPr>
            <a:r>
              <a:rPr lang="en-US" sz="3600" dirty="0" smtClean="0">
                <a:solidFill>
                  <a:schemeClr val="bg1"/>
                </a:solidFill>
              </a:rPr>
              <a:t>Numerical Solution</a:t>
            </a:r>
            <a:r>
              <a:rPr lang="en-US" dirty="0" smtClean="0">
                <a:solidFill>
                  <a:srgbClr val="FFC000"/>
                </a:solidFill>
              </a:rPr>
              <a:t/>
            </a:r>
            <a:br>
              <a:rPr lang="en-US" dirty="0" smtClean="0">
                <a:solidFill>
                  <a:srgbClr val="FFC000"/>
                </a:solidFill>
              </a:rPr>
            </a:br>
            <a:endParaRPr lang="en-US" dirty="0"/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79026734"/>
              </p:ext>
            </p:extLst>
          </p:nvPr>
        </p:nvGraphicFramePr>
        <p:xfrm>
          <a:off x="1752600" y="5029200"/>
          <a:ext cx="5314950" cy="1073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4466" name="Equation" r:id="rId3" imgW="2768400" imgH="558720" progId="Equation.DSMT4">
                  <p:embed/>
                </p:oleObj>
              </mc:Choice>
              <mc:Fallback>
                <p:oleObj name="Equation" r:id="rId3" imgW="2768400" imgH="5587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2600" y="5029200"/>
                        <a:ext cx="5314950" cy="1073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82769495"/>
              </p:ext>
            </p:extLst>
          </p:nvPr>
        </p:nvGraphicFramePr>
        <p:xfrm>
          <a:off x="1179556" y="2667000"/>
          <a:ext cx="7116762" cy="706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4467" name="Equation" r:id="rId5" imgW="3708360" imgH="368280" progId="Equation.DSMT4">
                  <p:embed/>
                </p:oleObj>
              </mc:Choice>
              <mc:Fallback>
                <p:oleObj name="Equation" r:id="rId5" imgW="3708360" imgH="3682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79556" y="2667000"/>
                        <a:ext cx="7116762" cy="7064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9" name="Straight Arrow Connector 8"/>
          <p:cNvCxnSpPr/>
          <p:nvPr/>
        </p:nvCxnSpPr>
        <p:spPr>
          <a:xfrm rot="5400000">
            <a:off x="6705601" y="3810001"/>
            <a:ext cx="1600200" cy="990599"/>
          </a:xfrm>
          <a:prstGeom prst="curvedConnector3">
            <a:avLst>
              <a:gd name="adj1" fmla="val 50000"/>
            </a:avLst>
          </a:prstGeom>
          <a:solidFill>
            <a:srgbClr val="FFC000"/>
          </a:solidFill>
          <a:ln w="25400">
            <a:solidFill>
              <a:schemeClr val="tx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10685451"/>
              </p:ext>
            </p:extLst>
          </p:nvPr>
        </p:nvGraphicFramePr>
        <p:xfrm>
          <a:off x="7082319" y="3864811"/>
          <a:ext cx="423382" cy="3577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4468" name="Equation" r:id="rId7" imgW="164880" imgH="139680" progId="Equation.DSMT4">
                  <p:embed/>
                </p:oleObj>
              </mc:Choice>
              <mc:Fallback>
                <p:oleObj name="Equation" r:id="rId7" imgW="164880" imgH="1396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82319" y="3864811"/>
                        <a:ext cx="423382" cy="35775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tangle 10"/>
          <p:cNvSpPr/>
          <p:nvPr/>
        </p:nvSpPr>
        <p:spPr>
          <a:xfrm>
            <a:off x="6019799" y="3757703"/>
            <a:ext cx="11196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obtain</a:t>
            </a:r>
            <a:endParaRPr lang="en-US" altLang="zh-TW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8" name="Straight Arrow Connector 8"/>
          <p:cNvCxnSpPr/>
          <p:nvPr/>
        </p:nvCxnSpPr>
        <p:spPr>
          <a:xfrm rot="5400000" flipH="1" flipV="1">
            <a:off x="1066801" y="3886201"/>
            <a:ext cx="1752600" cy="838198"/>
          </a:xfrm>
          <a:prstGeom prst="curvedConnector3">
            <a:avLst>
              <a:gd name="adj1" fmla="val 50000"/>
            </a:avLst>
          </a:prstGeom>
          <a:solidFill>
            <a:srgbClr val="FFC000"/>
          </a:solidFill>
          <a:ln w="25400">
            <a:solidFill>
              <a:srgbClr val="FFFF00"/>
            </a:solidFill>
            <a:tailEnd type="arrow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425602" y="3782080"/>
            <a:ext cx="11196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 smtClean="0">
                <a:solidFill>
                  <a:schemeClr val="bg1"/>
                </a:solidFill>
              </a:rPr>
              <a:t>obtain</a:t>
            </a:r>
            <a:endParaRPr lang="en-US" altLang="zh-TW" dirty="0">
              <a:solidFill>
                <a:schemeClr val="bg1"/>
              </a:solidFill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62048847"/>
              </p:ext>
            </p:extLst>
          </p:nvPr>
        </p:nvGraphicFramePr>
        <p:xfrm>
          <a:off x="1456735" y="3804536"/>
          <a:ext cx="511175" cy="463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4469" name="Equation" r:id="rId9" imgW="266400" imgH="241200" progId="Equation.DSMT4">
                  <p:embed/>
                </p:oleObj>
              </mc:Choice>
              <mc:Fallback>
                <p:oleObj name="Equation" r:id="rId9" imgW="266400" imgH="241200" progId="Equation.DSMT4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56735" y="3804536"/>
                        <a:ext cx="511175" cy="463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63033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 algn="l" rtl="0">
              <a:spcBef>
                <a:spcPct val="0"/>
              </a:spcBef>
            </a:pPr>
            <a:r>
              <a:rPr lang="en-US" sz="3600" dirty="0" smtClean="0">
                <a:solidFill>
                  <a:schemeClr val="bg1"/>
                </a:solidFill>
              </a:rPr>
              <a:t>Numerical Solution</a:t>
            </a:r>
            <a:r>
              <a:rPr lang="en-US" dirty="0" smtClean="0">
                <a:solidFill>
                  <a:srgbClr val="FFC000"/>
                </a:solidFill>
              </a:rPr>
              <a:t/>
            </a:r>
            <a:br>
              <a:rPr lang="en-US" dirty="0" smtClean="0">
                <a:solidFill>
                  <a:srgbClr val="FFC000"/>
                </a:solidFill>
              </a:rPr>
            </a:br>
            <a:endParaRPr lang="en-US" dirty="0"/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34388895"/>
              </p:ext>
            </p:extLst>
          </p:nvPr>
        </p:nvGraphicFramePr>
        <p:xfrm>
          <a:off x="1752600" y="5029200"/>
          <a:ext cx="5314950" cy="1073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8554" name="Equation" r:id="rId3" imgW="2768400" imgH="558720" progId="Equation.DSMT4">
                  <p:embed/>
                </p:oleObj>
              </mc:Choice>
              <mc:Fallback>
                <p:oleObj name="Equation" r:id="rId3" imgW="2768400" imgH="5587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2600" y="5029200"/>
                        <a:ext cx="5314950" cy="1073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91699169"/>
              </p:ext>
            </p:extLst>
          </p:nvPr>
        </p:nvGraphicFramePr>
        <p:xfrm>
          <a:off x="1179556" y="2667000"/>
          <a:ext cx="7116762" cy="706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8555" name="Equation" r:id="rId5" imgW="3708360" imgH="368280" progId="Equation.DSMT4">
                  <p:embed/>
                </p:oleObj>
              </mc:Choice>
              <mc:Fallback>
                <p:oleObj name="Equation" r:id="rId5" imgW="3708360" imgH="3682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79556" y="2667000"/>
                        <a:ext cx="7116762" cy="7064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9" name="Straight Arrow Connector 8"/>
          <p:cNvCxnSpPr/>
          <p:nvPr/>
        </p:nvCxnSpPr>
        <p:spPr>
          <a:xfrm rot="5400000">
            <a:off x="6705601" y="3810001"/>
            <a:ext cx="1600200" cy="990599"/>
          </a:xfrm>
          <a:prstGeom prst="curvedConnector3">
            <a:avLst>
              <a:gd name="adj1" fmla="val 50000"/>
            </a:avLst>
          </a:prstGeom>
          <a:solidFill>
            <a:srgbClr val="FFC000"/>
          </a:solidFill>
          <a:ln w="25400">
            <a:solidFill>
              <a:srgbClr val="FFFF00"/>
            </a:solidFill>
            <a:tailEnd type="arrow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9097822"/>
              </p:ext>
            </p:extLst>
          </p:nvPr>
        </p:nvGraphicFramePr>
        <p:xfrm>
          <a:off x="7082319" y="3864811"/>
          <a:ext cx="423382" cy="3577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8556" name="Equation" r:id="rId7" imgW="164880" imgH="139680" progId="Equation.DSMT4">
                  <p:embed/>
                </p:oleObj>
              </mc:Choice>
              <mc:Fallback>
                <p:oleObj name="Equation" r:id="rId7" imgW="164880" imgH="1396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82319" y="3864811"/>
                        <a:ext cx="423382" cy="35775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tangle 10"/>
          <p:cNvSpPr/>
          <p:nvPr/>
        </p:nvSpPr>
        <p:spPr>
          <a:xfrm>
            <a:off x="6019799" y="3757703"/>
            <a:ext cx="11196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 smtClean="0">
                <a:solidFill>
                  <a:schemeClr val="bg1"/>
                </a:solidFill>
              </a:rPr>
              <a:t>obtain</a:t>
            </a:r>
            <a:endParaRPr lang="en-US" altLang="zh-TW" dirty="0">
              <a:solidFill>
                <a:schemeClr val="bg1"/>
              </a:solidFill>
            </a:endParaRPr>
          </a:p>
        </p:txBody>
      </p:sp>
      <p:cxnSp>
        <p:nvCxnSpPr>
          <p:cNvPr id="8" name="Straight Arrow Connector 8"/>
          <p:cNvCxnSpPr/>
          <p:nvPr/>
        </p:nvCxnSpPr>
        <p:spPr>
          <a:xfrm rot="5400000" flipH="1" flipV="1">
            <a:off x="1066801" y="3886201"/>
            <a:ext cx="1752600" cy="838198"/>
          </a:xfrm>
          <a:prstGeom prst="curvedConnector3">
            <a:avLst>
              <a:gd name="adj1" fmla="val 50000"/>
            </a:avLst>
          </a:prstGeom>
          <a:solidFill>
            <a:srgbClr val="FFC000"/>
          </a:solidFill>
          <a:ln w="25400">
            <a:solidFill>
              <a:schemeClr val="tx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425602" y="3782080"/>
            <a:ext cx="11196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obtain</a:t>
            </a:r>
            <a:endParaRPr lang="en-US" altLang="zh-TW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69492141"/>
              </p:ext>
            </p:extLst>
          </p:nvPr>
        </p:nvGraphicFramePr>
        <p:xfrm>
          <a:off x="1456735" y="3804536"/>
          <a:ext cx="511175" cy="463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8557" name="Equation" r:id="rId9" imgW="266400" imgH="241200" progId="Equation.DSMT4">
                  <p:embed/>
                </p:oleObj>
              </mc:Choice>
              <mc:Fallback>
                <p:oleObj name="Equation" r:id="rId9" imgW="26640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56735" y="3804536"/>
                        <a:ext cx="511175" cy="463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6054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 algn="l" rtl="0">
              <a:spcBef>
                <a:spcPct val="0"/>
              </a:spcBef>
            </a:pPr>
            <a:r>
              <a:rPr lang="en-US" sz="3600" dirty="0" smtClean="0">
                <a:solidFill>
                  <a:schemeClr val="bg1"/>
                </a:solidFill>
              </a:rPr>
              <a:t>Numerical Solution</a:t>
            </a:r>
            <a:r>
              <a:rPr lang="en-US" dirty="0" smtClean="0">
                <a:solidFill>
                  <a:srgbClr val="FFC000"/>
                </a:solidFill>
              </a:rPr>
              <a:t/>
            </a:r>
            <a:br>
              <a:rPr lang="en-US" dirty="0" smtClean="0">
                <a:solidFill>
                  <a:srgbClr val="FFC000"/>
                </a:solidFill>
              </a:rPr>
            </a:br>
            <a:endParaRPr lang="en-US" dirty="0"/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03058518"/>
              </p:ext>
            </p:extLst>
          </p:nvPr>
        </p:nvGraphicFramePr>
        <p:xfrm>
          <a:off x="1752600" y="5029200"/>
          <a:ext cx="5314950" cy="1073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9579" name="Equation" r:id="rId3" imgW="2768400" imgH="558720" progId="Equation.DSMT4">
                  <p:embed/>
                </p:oleObj>
              </mc:Choice>
              <mc:Fallback>
                <p:oleObj name="Equation" r:id="rId3" imgW="2768400" imgH="5587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2600" y="5029200"/>
                        <a:ext cx="5314950" cy="1073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09764100"/>
              </p:ext>
            </p:extLst>
          </p:nvPr>
        </p:nvGraphicFramePr>
        <p:xfrm>
          <a:off x="1179556" y="2667000"/>
          <a:ext cx="7116762" cy="706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9580" name="Equation" r:id="rId5" imgW="3708360" imgH="368280" progId="Equation.DSMT4">
                  <p:embed/>
                </p:oleObj>
              </mc:Choice>
              <mc:Fallback>
                <p:oleObj name="Equation" r:id="rId5" imgW="3708360" imgH="3682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79556" y="2667000"/>
                        <a:ext cx="7116762" cy="7064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9" name="Straight Arrow Connector 8"/>
          <p:cNvCxnSpPr/>
          <p:nvPr/>
        </p:nvCxnSpPr>
        <p:spPr>
          <a:xfrm rot="5400000">
            <a:off x="6705601" y="3810001"/>
            <a:ext cx="1600200" cy="990599"/>
          </a:xfrm>
          <a:prstGeom prst="curvedConnector3">
            <a:avLst>
              <a:gd name="adj1" fmla="val 50000"/>
            </a:avLst>
          </a:prstGeom>
          <a:solidFill>
            <a:srgbClr val="FFC000"/>
          </a:solidFill>
          <a:ln w="25400">
            <a:solidFill>
              <a:schemeClr val="tx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52854631"/>
              </p:ext>
            </p:extLst>
          </p:nvPr>
        </p:nvGraphicFramePr>
        <p:xfrm>
          <a:off x="7082319" y="3864811"/>
          <a:ext cx="423382" cy="3577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9581" name="Equation" r:id="rId7" imgW="164880" imgH="139680" progId="Equation.DSMT4">
                  <p:embed/>
                </p:oleObj>
              </mc:Choice>
              <mc:Fallback>
                <p:oleObj name="Equation" r:id="rId7" imgW="164880" imgH="1396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82319" y="3864811"/>
                        <a:ext cx="423382" cy="35775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tangle 10"/>
          <p:cNvSpPr/>
          <p:nvPr/>
        </p:nvSpPr>
        <p:spPr>
          <a:xfrm>
            <a:off x="6019799" y="3757703"/>
            <a:ext cx="11196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obtain</a:t>
            </a:r>
            <a:endParaRPr lang="en-US" altLang="zh-TW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8" name="Straight Arrow Connector 8"/>
          <p:cNvCxnSpPr/>
          <p:nvPr/>
        </p:nvCxnSpPr>
        <p:spPr>
          <a:xfrm rot="5400000" flipH="1" flipV="1">
            <a:off x="1066801" y="3886201"/>
            <a:ext cx="1752600" cy="838198"/>
          </a:xfrm>
          <a:prstGeom prst="curvedConnector3">
            <a:avLst>
              <a:gd name="adj1" fmla="val 50000"/>
            </a:avLst>
          </a:prstGeom>
          <a:solidFill>
            <a:srgbClr val="FFC000"/>
          </a:solidFill>
          <a:ln w="25400">
            <a:solidFill>
              <a:srgbClr val="FFFF00"/>
            </a:solidFill>
            <a:tailEnd type="arrow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425602" y="3782080"/>
            <a:ext cx="11196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 smtClean="0">
                <a:solidFill>
                  <a:schemeClr val="bg1"/>
                </a:solidFill>
              </a:rPr>
              <a:t>obtain</a:t>
            </a:r>
            <a:endParaRPr lang="en-US" altLang="zh-TW" dirty="0">
              <a:solidFill>
                <a:schemeClr val="bg1"/>
              </a:solidFill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45367049"/>
              </p:ext>
            </p:extLst>
          </p:nvPr>
        </p:nvGraphicFramePr>
        <p:xfrm>
          <a:off x="1456735" y="3804536"/>
          <a:ext cx="511175" cy="463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9582" name="Equation" r:id="rId9" imgW="266400" imgH="241200" progId="Equation.DSMT4">
                  <p:embed/>
                </p:oleObj>
              </mc:Choice>
              <mc:Fallback>
                <p:oleObj name="Equation" r:id="rId9" imgW="26640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56735" y="3804536"/>
                        <a:ext cx="511175" cy="463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6054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 algn="l" rtl="0">
              <a:spcBef>
                <a:spcPct val="0"/>
              </a:spcBef>
            </a:pPr>
            <a:r>
              <a:rPr lang="en-US" sz="3600" dirty="0" smtClean="0">
                <a:solidFill>
                  <a:schemeClr val="bg1"/>
                </a:solidFill>
              </a:rPr>
              <a:t>Numerical Solution</a:t>
            </a:r>
            <a:r>
              <a:rPr lang="en-US" dirty="0" smtClean="0">
                <a:solidFill>
                  <a:srgbClr val="FFC000"/>
                </a:solidFill>
              </a:rPr>
              <a:t/>
            </a:r>
            <a:br>
              <a:rPr lang="en-US" dirty="0" smtClean="0">
                <a:solidFill>
                  <a:srgbClr val="FFC000"/>
                </a:solidFill>
              </a:rPr>
            </a:br>
            <a:endParaRPr lang="en-US" dirty="0"/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96968054"/>
              </p:ext>
            </p:extLst>
          </p:nvPr>
        </p:nvGraphicFramePr>
        <p:xfrm>
          <a:off x="1752600" y="5029200"/>
          <a:ext cx="5314950" cy="1073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0607" name="Equation" r:id="rId3" imgW="2768400" imgH="558720" progId="Equation.DSMT4">
                  <p:embed/>
                </p:oleObj>
              </mc:Choice>
              <mc:Fallback>
                <p:oleObj name="Equation" r:id="rId3" imgW="2768400" imgH="5587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2600" y="5029200"/>
                        <a:ext cx="5314950" cy="1073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24235431"/>
              </p:ext>
            </p:extLst>
          </p:nvPr>
        </p:nvGraphicFramePr>
        <p:xfrm>
          <a:off x="1179556" y="2667000"/>
          <a:ext cx="7116762" cy="706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0608" name="Equation" r:id="rId5" imgW="3708360" imgH="368280" progId="Equation.DSMT4">
                  <p:embed/>
                </p:oleObj>
              </mc:Choice>
              <mc:Fallback>
                <p:oleObj name="Equation" r:id="rId5" imgW="3708360" imgH="3682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79556" y="2667000"/>
                        <a:ext cx="7116762" cy="7064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9" name="Straight Arrow Connector 8"/>
          <p:cNvCxnSpPr/>
          <p:nvPr/>
        </p:nvCxnSpPr>
        <p:spPr>
          <a:xfrm rot="5400000">
            <a:off x="6705601" y="3810001"/>
            <a:ext cx="1600200" cy="990599"/>
          </a:xfrm>
          <a:prstGeom prst="curvedConnector3">
            <a:avLst>
              <a:gd name="adj1" fmla="val 50000"/>
            </a:avLst>
          </a:prstGeom>
          <a:solidFill>
            <a:srgbClr val="FFC000"/>
          </a:solidFill>
          <a:ln w="25400">
            <a:solidFill>
              <a:srgbClr val="FFFF00"/>
            </a:solidFill>
            <a:tailEnd type="arrow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1414258"/>
              </p:ext>
            </p:extLst>
          </p:nvPr>
        </p:nvGraphicFramePr>
        <p:xfrm>
          <a:off x="7082319" y="3864811"/>
          <a:ext cx="423382" cy="3577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0609" name="Equation" r:id="rId7" imgW="164880" imgH="139680" progId="Equation.DSMT4">
                  <p:embed/>
                </p:oleObj>
              </mc:Choice>
              <mc:Fallback>
                <p:oleObj name="Equation" r:id="rId7" imgW="164880" imgH="1396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82319" y="3864811"/>
                        <a:ext cx="423382" cy="35775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tangle 10"/>
          <p:cNvSpPr/>
          <p:nvPr/>
        </p:nvSpPr>
        <p:spPr>
          <a:xfrm>
            <a:off x="6019799" y="3757703"/>
            <a:ext cx="11196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 smtClean="0">
                <a:solidFill>
                  <a:schemeClr val="bg1"/>
                </a:solidFill>
              </a:rPr>
              <a:t>obtain</a:t>
            </a:r>
            <a:endParaRPr lang="en-US" altLang="zh-TW" dirty="0">
              <a:solidFill>
                <a:schemeClr val="bg1"/>
              </a:solidFill>
            </a:endParaRPr>
          </a:p>
        </p:txBody>
      </p:sp>
      <p:cxnSp>
        <p:nvCxnSpPr>
          <p:cNvPr id="8" name="Straight Arrow Connector 8"/>
          <p:cNvCxnSpPr/>
          <p:nvPr/>
        </p:nvCxnSpPr>
        <p:spPr>
          <a:xfrm rot="5400000" flipH="1" flipV="1">
            <a:off x="1066801" y="3886201"/>
            <a:ext cx="1752600" cy="838198"/>
          </a:xfrm>
          <a:prstGeom prst="curvedConnector3">
            <a:avLst>
              <a:gd name="adj1" fmla="val 50000"/>
            </a:avLst>
          </a:prstGeom>
          <a:solidFill>
            <a:srgbClr val="FFC000"/>
          </a:solidFill>
          <a:ln w="25400">
            <a:solidFill>
              <a:schemeClr val="tx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425602" y="3782080"/>
            <a:ext cx="11196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obtain</a:t>
            </a:r>
            <a:endParaRPr lang="en-US" altLang="zh-TW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47479132"/>
              </p:ext>
            </p:extLst>
          </p:nvPr>
        </p:nvGraphicFramePr>
        <p:xfrm>
          <a:off x="1456735" y="3804536"/>
          <a:ext cx="511175" cy="463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0610" name="Equation" r:id="rId9" imgW="266400" imgH="241200" progId="Equation.DSMT4">
                  <p:embed/>
                </p:oleObj>
              </mc:Choice>
              <mc:Fallback>
                <p:oleObj name="Equation" r:id="rId9" imgW="26640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56735" y="3804536"/>
                        <a:ext cx="511175" cy="463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54322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515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3698" y="1481293"/>
            <a:ext cx="3635902" cy="3203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42082" name="Picture 2" descr="\\pc89140\cwlu\crowd_peoples\code\results\Flutter_Fig_8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481294"/>
            <a:ext cx="3657600" cy="3203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42083" name="Picture 3" descr="\\pc89140\cwlu\crowd_peoples\code\results\Flutter_Fig_8_Re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5176" y="1481293"/>
            <a:ext cx="3634423" cy="3183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/>
              <a:t>The printing problem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7602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5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45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420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 algn="l" rtl="0">
              <a:spcBef>
                <a:spcPct val="0"/>
              </a:spcBef>
            </a:pPr>
            <a:r>
              <a:rPr lang="en-US" sz="3600" dirty="0" smtClean="0">
                <a:solidFill>
                  <a:schemeClr val="bg1"/>
                </a:solidFill>
              </a:rPr>
              <a:t>Numerical Solution (Example) </a:t>
            </a:r>
            <a:r>
              <a:rPr lang="en-US" dirty="0" smtClean="0">
                <a:solidFill>
                  <a:srgbClr val="FFC000"/>
                </a:solidFill>
              </a:rPr>
              <a:t/>
            </a:r>
            <a:br>
              <a:rPr lang="en-US" dirty="0" smtClean="0">
                <a:solidFill>
                  <a:srgbClr val="FFC000"/>
                </a:solidFill>
              </a:rPr>
            </a:br>
            <a:endParaRPr lang="en-US" dirty="0"/>
          </a:p>
        </p:txBody>
      </p:sp>
      <p:pic>
        <p:nvPicPr>
          <p:cNvPr id="86733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314599"/>
            <a:ext cx="2707085" cy="27140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6733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1305955"/>
            <a:ext cx="2705100" cy="27120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98553936"/>
              </p:ext>
            </p:extLst>
          </p:nvPr>
        </p:nvGraphicFramePr>
        <p:xfrm>
          <a:off x="1082749" y="4576848"/>
          <a:ext cx="7756451" cy="5945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7385" name="Equation" r:id="rId5" imgW="2717640" imgH="228600" progId="Equation.DSMT4">
                  <p:embed/>
                </p:oleObj>
              </mc:Choice>
              <mc:Fallback>
                <p:oleObj name="Equation" r:id="rId5" imgW="2717640" imgH="228600" progId="Equation.DSMT4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82749" y="4576848"/>
                        <a:ext cx="7756451" cy="59457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Rectangle 14"/>
          <p:cNvSpPr/>
          <p:nvPr/>
        </p:nvSpPr>
        <p:spPr>
          <a:xfrm>
            <a:off x="46501" y="4648200"/>
            <a:ext cx="95827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 err="1" smtClean="0">
                <a:solidFill>
                  <a:schemeClr val="bg1"/>
                </a:solidFill>
              </a:rPr>
              <a:t>Iter</a:t>
            </a:r>
            <a:r>
              <a:rPr lang="en-US" altLang="zh-TW" sz="2800" dirty="0" smtClean="0">
                <a:solidFill>
                  <a:schemeClr val="bg1"/>
                </a:solidFill>
              </a:rPr>
              <a:t> 1</a:t>
            </a:r>
            <a:endParaRPr lang="en-US" altLang="zh-TW" sz="2800" dirty="0">
              <a:solidFill>
                <a:schemeClr val="bg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838200" y="5273749"/>
            <a:ext cx="80771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dirty="0" smtClean="0">
                <a:solidFill>
                  <a:schemeClr val="bg1"/>
                </a:solidFill>
              </a:rPr>
              <a:t>0.33      0.33    0.33     0.00     0.00      0.00      0.00       0.00    0.00</a:t>
            </a:r>
          </a:p>
        </p:txBody>
      </p:sp>
    </p:spTree>
    <p:extLst>
      <p:ext uri="{BB962C8B-B14F-4D97-AF65-F5344CB8AC3E}">
        <p14:creationId xmlns:p14="http://schemas.microsoft.com/office/powerpoint/2010/main" val="4044164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 algn="l" rtl="0">
              <a:spcBef>
                <a:spcPct val="0"/>
              </a:spcBef>
            </a:pPr>
            <a:r>
              <a:rPr lang="en-US" sz="3600" dirty="0" smtClean="0">
                <a:solidFill>
                  <a:schemeClr val="bg1"/>
                </a:solidFill>
              </a:rPr>
              <a:t>Numerical Solution (Example) </a:t>
            </a:r>
            <a:r>
              <a:rPr lang="en-US" dirty="0" smtClean="0">
                <a:solidFill>
                  <a:srgbClr val="FFC000"/>
                </a:solidFill>
              </a:rPr>
              <a:t/>
            </a:r>
            <a:br>
              <a:rPr lang="en-US" dirty="0" smtClean="0">
                <a:solidFill>
                  <a:srgbClr val="FFC000"/>
                </a:solidFill>
              </a:rPr>
            </a:br>
            <a:endParaRPr lang="en-US" dirty="0"/>
          </a:p>
        </p:txBody>
      </p:sp>
      <p:pic>
        <p:nvPicPr>
          <p:cNvPr id="86733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314599"/>
            <a:ext cx="2707085" cy="27140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07015"/>
              </p:ext>
            </p:extLst>
          </p:nvPr>
        </p:nvGraphicFramePr>
        <p:xfrm>
          <a:off x="1082749" y="4576848"/>
          <a:ext cx="7756451" cy="5945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1480" name="Equation" r:id="rId4" imgW="2717640" imgH="228600" progId="Equation.DSMT4">
                  <p:embed/>
                </p:oleObj>
              </mc:Choice>
              <mc:Fallback>
                <p:oleObj name="Equation" r:id="rId4" imgW="271764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82749" y="4576848"/>
                        <a:ext cx="7756451" cy="59457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Rectangle 14"/>
          <p:cNvSpPr/>
          <p:nvPr/>
        </p:nvSpPr>
        <p:spPr>
          <a:xfrm>
            <a:off x="46501" y="4648200"/>
            <a:ext cx="95827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 err="1" smtClean="0">
                <a:solidFill>
                  <a:schemeClr val="bg1"/>
                </a:solidFill>
              </a:rPr>
              <a:t>Iter</a:t>
            </a:r>
            <a:r>
              <a:rPr lang="en-US" altLang="zh-TW" sz="2800" dirty="0" smtClean="0">
                <a:solidFill>
                  <a:schemeClr val="bg1"/>
                </a:solidFill>
              </a:rPr>
              <a:t> 2</a:t>
            </a:r>
            <a:endParaRPr lang="en-US" altLang="zh-TW" sz="2800" dirty="0">
              <a:solidFill>
                <a:schemeClr val="bg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838200" y="5273749"/>
            <a:ext cx="80771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dirty="0" smtClean="0">
                <a:solidFill>
                  <a:schemeClr val="bg1"/>
                </a:solidFill>
              </a:rPr>
              <a:t>0.97     0.91    0.38     -3.71     2.46     -4.01    -4.02       </a:t>
            </a:r>
            <a:r>
              <a:rPr lang="en-US" altLang="zh-TW" sz="2400" dirty="0">
                <a:solidFill>
                  <a:schemeClr val="bg1"/>
                </a:solidFill>
              </a:rPr>
              <a:t>4</a:t>
            </a:r>
            <a:r>
              <a:rPr lang="en-US" altLang="zh-TW" sz="2400" dirty="0" smtClean="0">
                <a:solidFill>
                  <a:schemeClr val="bg1"/>
                </a:solidFill>
              </a:rPr>
              <a:t>.00    0.79</a:t>
            </a:r>
          </a:p>
        </p:txBody>
      </p:sp>
      <p:pic>
        <p:nvPicPr>
          <p:cNvPr id="871429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6048" y="1307592"/>
            <a:ext cx="2708804" cy="27157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6380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 algn="l" rtl="0">
              <a:spcBef>
                <a:spcPct val="0"/>
              </a:spcBef>
            </a:pPr>
            <a:r>
              <a:rPr lang="en-US" sz="3600" dirty="0" smtClean="0">
                <a:solidFill>
                  <a:schemeClr val="bg1"/>
                </a:solidFill>
              </a:rPr>
              <a:t>Numerical Solution (Example) </a:t>
            </a:r>
            <a:r>
              <a:rPr lang="en-US" dirty="0" smtClean="0">
                <a:solidFill>
                  <a:srgbClr val="FFC000"/>
                </a:solidFill>
              </a:rPr>
              <a:t/>
            </a:r>
            <a:br>
              <a:rPr lang="en-US" dirty="0" smtClean="0">
                <a:solidFill>
                  <a:srgbClr val="FFC000"/>
                </a:solidFill>
              </a:rPr>
            </a:br>
            <a:endParaRPr lang="en-US" dirty="0"/>
          </a:p>
        </p:txBody>
      </p:sp>
      <p:pic>
        <p:nvPicPr>
          <p:cNvPr id="86733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314599"/>
            <a:ext cx="2707085" cy="27140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07015"/>
              </p:ext>
            </p:extLst>
          </p:nvPr>
        </p:nvGraphicFramePr>
        <p:xfrm>
          <a:off x="1082749" y="4576848"/>
          <a:ext cx="7756451" cy="5945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2505" name="Equation" r:id="rId4" imgW="2717640" imgH="228600" progId="Equation.DSMT4">
                  <p:embed/>
                </p:oleObj>
              </mc:Choice>
              <mc:Fallback>
                <p:oleObj name="Equation" r:id="rId4" imgW="271764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82749" y="4576848"/>
                        <a:ext cx="7756451" cy="59457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Rectangle 14"/>
          <p:cNvSpPr/>
          <p:nvPr/>
        </p:nvSpPr>
        <p:spPr>
          <a:xfrm>
            <a:off x="46501" y="4648200"/>
            <a:ext cx="95827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 err="1" smtClean="0">
                <a:solidFill>
                  <a:schemeClr val="bg1"/>
                </a:solidFill>
              </a:rPr>
              <a:t>Iter</a:t>
            </a:r>
            <a:r>
              <a:rPr lang="en-US" altLang="zh-TW" sz="2800" dirty="0" smtClean="0">
                <a:solidFill>
                  <a:schemeClr val="bg1"/>
                </a:solidFill>
              </a:rPr>
              <a:t> 3</a:t>
            </a:r>
            <a:endParaRPr lang="en-US" altLang="zh-TW" sz="2800" dirty="0">
              <a:solidFill>
                <a:schemeClr val="bg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838200" y="5273749"/>
            <a:ext cx="80771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dirty="0">
                <a:solidFill>
                  <a:schemeClr val="bg1"/>
                </a:solidFill>
              </a:rPr>
              <a:t>1</a:t>
            </a:r>
            <a:r>
              <a:rPr lang="en-US" altLang="zh-TW" sz="2400" dirty="0" smtClean="0">
                <a:solidFill>
                  <a:schemeClr val="bg1"/>
                </a:solidFill>
              </a:rPr>
              <a:t>.14    -0.25    1.22    -1.55    -1.53     -3.51    -1.18      3.32     0.69</a:t>
            </a:r>
          </a:p>
        </p:txBody>
      </p:sp>
      <p:pic>
        <p:nvPicPr>
          <p:cNvPr id="872454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6048" y="1307592"/>
            <a:ext cx="2708804" cy="27157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6380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 algn="l" rtl="0">
              <a:spcBef>
                <a:spcPct val="0"/>
              </a:spcBef>
            </a:pPr>
            <a:r>
              <a:rPr lang="en-US" sz="3600" dirty="0" smtClean="0">
                <a:solidFill>
                  <a:schemeClr val="bg1"/>
                </a:solidFill>
              </a:rPr>
              <a:t>Numerical Solution (Example) </a:t>
            </a:r>
            <a:r>
              <a:rPr lang="en-US" dirty="0" smtClean="0">
                <a:solidFill>
                  <a:srgbClr val="FFC000"/>
                </a:solidFill>
              </a:rPr>
              <a:t/>
            </a:r>
            <a:br>
              <a:rPr lang="en-US" dirty="0" smtClean="0">
                <a:solidFill>
                  <a:srgbClr val="FFC000"/>
                </a:solidFill>
              </a:rPr>
            </a:br>
            <a:endParaRPr lang="en-US" dirty="0"/>
          </a:p>
        </p:txBody>
      </p:sp>
      <p:pic>
        <p:nvPicPr>
          <p:cNvPr id="86733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314599"/>
            <a:ext cx="2707085" cy="27140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07015"/>
              </p:ext>
            </p:extLst>
          </p:nvPr>
        </p:nvGraphicFramePr>
        <p:xfrm>
          <a:off x="1082749" y="4576848"/>
          <a:ext cx="7756451" cy="5945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3529" name="Equation" r:id="rId4" imgW="2717640" imgH="228600" progId="Equation.DSMT4">
                  <p:embed/>
                </p:oleObj>
              </mc:Choice>
              <mc:Fallback>
                <p:oleObj name="Equation" r:id="rId4" imgW="271764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82749" y="4576848"/>
                        <a:ext cx="7756451" cy="59457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Rectangle 14"/>
          <p:cNvSpPr/>
          <p:nvPr/>
        </p:nvSpPr>
        <p:spPr>
          <a:xfrm>
            <a:off x="46501" y="4648200"/>
            <a:ext cx="95827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 err="1" smtClean="0">
                <a:solidFill>
                  <a:schemeClr val="bg1"/>
                </a:solidFill>
              </a:rPr>
              <a:t>Iter</a:t>
            </a:r>
            <a:r>
              <a:rPr lang="en-US" altLang="zh-TW" sz="2800" dirty="0" smtClean="0">
                <a:solidFill>
                  <a:schemeClr val="bg1"/>
                </a:solidFill>
              </a:rPr>
              <a:t> 4</a:t>
            </a:r>
            <a:endParaRPr lang="en-US" altLang="zh-TW" sz="2800" dirty="0">
              <a:solidFill>
                <a:schemeClr val="bg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838200" y="5273749"/>
            <a:ext cx="80771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dirty="0">
                <a:solidFill>
                  <a:schemeClr val="bg1"/>
                </a:solidFill>
              </a:rPr>
              <a:t>1</a:t>
            </a:r>
            <a:r>
              <a:rPr lang="en-US" altLang="zh-TW" sz="2400" dirty="0" smtClean="0">
                <a:solidFill>
                  <a:schemeClr val="bg1"/>
                </a:solidFill>
              </a:rPr>
              <a:t>.33   -1.61    2.10    1.35     -0.36      -1.61      -1.69       1.70    0.29</a:t>
            </a:r>
          </a:p>
        </p:txBody>
      </p:sp>
      <p:pic>
        <p:nvPicPr>
          <p:cNvPr id="873478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6048" y="1307592"/>
            <a:ext cx="2708804" cy="27157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6380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 algn="l" rtl="0">
              <a:spcBef>
                <a:spcPct val="0"/>
              </a:spcBef>
            </a:pPr>
            <a:r>
              <a:rPr lang="en-US" sz="3600" dirty="0" smtClean="0">
                <a:solidFill>
                  <a:schemeClr val="bg1"/>
                </a:solidFill>
              </a:rPr>
              <a:t>Numerical Solution (Example) </a:t>
            </a:r>
            <a:r>
              <a:rPr lang="en-US" dirty="0" smtClean="0">
                <a:solidFill>
                  <a:srgbClr val="FFC000"/>
                </a:solidFill>
              </a:rPr>
              <a:t/>
            </a:r>
            <a:br>
              <a:rPr lang="en-US" dirty="0" smtClean="0">
                <a:solidFill>
                  <a:srgbClr val="FFC000"/>
                </a:solidFill>
              </a:rPr>
            </a:br>
            <a:endParaRPr lang="en-US" dirty="0"/>
          </a:p>
        </p:txBody>
      </p:sp>
      <p:pic>
        <p:nvPicPr>
          <p:cNvPr id="86733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314599"/>
            <a:ext cx="2707085" cy="27140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07015"/>
              </p:ext>
            </p:extLst>
          </p:nvPr>
        </p:nvGraphicFramePr>
        <p:xfrm>
          <a:off x="1082749" y="4576848"/>
          <a:ext cx="7756451" cy="5945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4553" name="Equation" r:id="rId4" imgW="2717640" imgH="228600" progId="Equation.DSMT4">
                  <p:embed/>
                </p:oleObj>
              </mc:Choice>
              <mc:Fallback>
                <p:oleObj name="Equation" r:id="rId4" imgW="271764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82749" y="4576848"/>
                        <a:ext cx="7756451" cy="59457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Rectangle 14"/>
          <p:cNvSpPr/>
          <p:nvPr/>
        </p:nvSpPr>
        <p:spPr>
          <a:xfrm>
            <a:off x="46501" y="4648200"/>
            <a:ext cx="95827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 err="1" smtClean="0">
                <a:solidFill>
                  <a:schemeClr val="bg1"/>
                </a:solidFill>
              </a:rPr>
              <a:t>Iter</a:t>
            </a:r>
            <a:r>
              <a:rPr lang="en-US" altLang="zh-TW" sz="2800" dirty="0" smtClean="0">
                <a:solidFill>
                  <a:schemeClr val="bg1"/>
                </a:solidFill>
              </a:rPr>
              <a:t> 5</a:t>
            </a:r>
            <a:endParaRPr lang="en-US" altLang="zh-TW" sz="2800" dirty="0">
              <a:solidFill>
                <a:schemeClr val="bg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838200" y="5273749"/>
            <a:ext cx="80771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dirty="0" smtClean="0">
                <a:solidFill>
                  <a:schemeClr val="bg1"/>
                </a:solidFill>
              </a:rPr>
              <a:t>1.52    -2.25    2.46    2.69     -1.38     -0.30     -1.95     0.79     -0.02</a:t>
            </a:r>
          </a:p>
        </p:txBody>
      </p:sp>
      <p:pic>
        <p:nvPicPr>
          <p:cNvPr id="874502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6048" y="1307592"/>
            <a:ext cx="2708804" cy="27157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6380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 algn="l" rtl="0">
              <a:spcBef>
                <a:spcPct val="0"/>
              </a:spcBef>
            </a:pPr>
            <a:r>
              <a:rPr lang="en-US" sz="3600" dirty="0" smtClean="0">
                <a:solidFill>
                  <a:schemeClr val="bg1"/>
                </a:solidFill>
              </a:rPr>
              <a:t>Numerical Solution (Example) </a:t>
            </a:r>
            <a:r>
              <a:rPr lang="en-US" dirty="0" smtClean="0">
                <a:solidFill>
                  <a:srgbClr val="FFC000"/>
                </a:solidFill>
              </a:rPr>
              <a:t/>
            </a:r>
            <a:br>
              <a:rPr lang="en-US" dirty="0" smtClean="0">
                <a:solidFill>
                  <a:srgbClr val="FFC000"/>
                </a:solidFill>
              </a:rPr>
            </a:br>
            <a:endParaRPr lang="en-US" dirty="0"/>
          </a:p>
        </p:txBody>
      </p:sp>
      <p:pic>
        <p:nvPicPr>
          <p:cNvPr id="86733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314599"/>
            <a:ext cx="2707085" cy="27140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07015"/>
              </p:ext>
            </p:extLst>
          </p:nvPr>
        </p:nvGraphicFramePr>
        <p:xfrm>
          <a:off x="1082749" y="4576848"/>
          <a:ext cx="7756451" cy="5945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5577" name="Equation" r:id="rId4" imgW="2717640" imgH="228600" progId="Equation.DSMT4">
                  <p:embed/>
                </p:oleObj>
              </mc:Choice>
              <mc:Fallback>
                <p:oleObj name="Equation" r:id="rId4" imgW="271764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82749" y="4576848"/>
                        <a:ext cx="7756451" cy="59457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Rectangle 14"/>
          <p:cNvSpPr/>
          <p:nvPr/>
        </p:nvSpPr>
        <p:spPr>
          <a:xfrm>
            <a:off x="46501" y="4648200"/>
            <a:ext cx="114101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 err="1" smtClean="0">
                <a:solidFill>
                  <a:schemeClr val="bg1"/>
                </a:solidFill>
              </a:rPr>
              <a:t>Iter</a:t>
            </a:r>
            <a:r>
              <a:rPr lang="en-US" altLang="zh-TW" sz="2800" dirty="0" smtClean="0">
                <a:solidFill>
                  <a:schemeClr val="bg1"/>
                </a:solidFill>
              </a:rPr>
              <a:t> 13</a:t>
            </a:r>
            <a:endParaRPr lang="en-US" altLang="zh-TW" sz="2800" dirty="0">
              <a:solidFill>
                <a:schemeClr val="bg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838200" y="5273749"/>
            <a:ext cx="80771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dirty="0" smtClean="0">
                <a:solidFill>
                  <a:schemeClr val="bg1"/>
                </a:solidFill>
              </a:rPr>
              <a:t>1.98    -3.29   3.02     5.94     -3.38      2.81      -2.91    -1.56    -0.96</a:t>
            </a:r>
          </a:p>
        </p:txBody>
      </p:sp>
      <p:pic>
        <p:nvPicPr>
          <p:cNvPr id="875525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6048" y="1307592"/>
            <a:ext cx="2708804" cy="27157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6380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 algn="l" rtl="0">
              <a:spcBef>
                <a:spcPct val="0"/>
              </a:spcBef>
            </a:pPr>
            <a:r>
              <a:rPr lang="en-US" sz="3600" dirty="0" smtClean="0">
                <a:solidFill>
                  <a:schemeClr val="bg1"/>
                </a:solidFill>
              </a:rPr>
              <a:t>Numerical Solution (Example) </a:t>
            </a:r>
            <a:r>
              <a:rPr lang="en-US" dirty="0" smtClean="0">
                <a:solidFill>
                  <a:srgbClr val="FFC000"/>
                </a:solidFill>
              </a:rPr>
              <a:t/>
            </a:r>
            <a:br>
              <a:rPr lang="en-US" dirty="0" smtClean="0">
                <a:solidFill>
                  <a:srgbClr val="FFC000"/>
                </a:solidFill>
              </a:rPr>
            </a:br>
            <a:endParaRPr lang="en-US" dirty="0"/>
          </a:p>
        </p:txBody>
      </p:sp>
      <p:pic>
        <p:nvPicPr>
          <p:cNvPr id="86733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314599"/>
            <a:ext cx="2707085" cy="27140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16300883"/>
              </p:ext>
            </p:extLst>
          </p:nvPr>
        </p:nvGraphicFramePr>
        <p:xfrm>
          <a:off x="1082749" y="4576848"/>
          <a:ext cx="7756451" cy="5945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6838" name="Equation" r:id="rId4" imgW="2717640" imgH="228600" progId="Equation.DSMT4">
                  <p:embed/>
                </p:oleObj>
              </mc:Choice>
              <mc:Fallback>
                <p:oleObj name="Equation" r:id="rId4" imgW="271764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82749" y="4576848"/>
                        <a:ext cx="7756451" cy="59457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Rectangle 14"/>
          <p:cNvSpPr/>
          <p:nvPr/>
        </p:nvSpPr>
        <p:spPr>
          <a:xfrm>
            <a:off x="46501" y="4648200"/>
            <a:ext cx="114101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 err="1" smtClean="0">
                <a:solidFill>
                  <a:schemeClr val="bg1"/>
                </a:solidFill>
              </a:rPr>
              <a:t>Iter</a:t>
            </a:r>
            <a:r>
              <a:rPr lang="en-US" altLang="zh-TW" sz="2800" dirty="0" smtClean="0">
                <a:solidFill>
                  <a:schemeClr val="bg1"/>
                </a:solidFill>
              </a:rPr>
              <a:t> 14</a:t>
            </a:r>
            <a:endParaRPr lang="en-US" altLang="zh-TW" sz="2800" dirty="0">
              <a:solidFill>
                <a:schemeClr val="bg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838200" y="5273749"/>
            <a:ext cx="80771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dirty="0" smtClean="0">
                <a:solidFill>
                  <a:schemeClr val="bg1"/>
                </a:solidFill>
              </a:rPr>
              <a:t>1.99    -3.31   3.03     6.03     -3.42      2.89      -2.95    -1.62    -0.98</a:t>
            </a:r>
          </a:p>
        </p:txBody>
      </p:sp>
      <p:pic>
        <p:nvPicPr>
          <p:cNvPr id="886787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6048" y="1307592"/>
            <a:ext cx="2708804" cy="27157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31375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 algn="l" rtl="0">
              <a:spcBef>
                <a:spcPct val="0"/>
              </a:spcBef>
            </a:pPr>
            <a:r>
              <a:rPr lang="en-US" sz="3600" dirty="0" smtClean="0">
                <a:solidFill>
                  <a:schemeClr val="bg1"/>
                </a:solidFill>
              </a:rPr>
              <a:t>Numerical Solution (Example) </a:t>
            </a:r>
            <a:r>
              <a:rPr lang="en-US" dirty="0" smtClean="0">
                <a:solidFill>
                  <a:srgbClr val="FFC000"/>
                </a:solidFill>
              </a:rPr>
              <a:t/>
            </a:r>
            <a:br>
              <a:rPr lang="en-US" dirty="0" smtClean="0">
                <a:solidFill>
                  <a:srgbClr val="FFC000"/>
                </a:solidFill>
              </a:rPr>
            </a:br>
            <a:endParaRPr lang="en-US" dirty="0"/>
          </a:p>
        </p:txBody>
      </p:sp>
      <p:pic>
        <p:nvPicPr>
          <p:cNvPr id="86733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314599"/>
            <a:ext cx="2707085" cy="27140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16300883"/>
              </p:ext>
            </p:extLst>
          </p:nvPr>
        </p:nvGraphicFramePr>
        <p:xfrm>
          <a:off x="1082749" y="4576848"/>
          <a:ext cx="7756451" cy="5945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7862" name="Equation" r:id="rId4" imgW="2717640" imgH="228600" progId="Equation.DSMT4">
                  <p:embed/>
                </p:oleObj>
              </mc:Choice>
              <mc:Fallback>
                <p:oleObj name="Equation" r:id="rId4" imgW="271764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82749" y="4576848"/>
                        <a:ext cx="7756451" cy="59457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Rectangle 14"/>
          <p:cNvSpPr/>
          <p:nvPr/>
        </p:nvSpPr>
        <p:spPr>
          <a:xfrm>
            <a:off x="46501" y="4648200"/>
            <a:ext cx="114101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 err="1" smtClean="0">
                <a:solidFill>
                  <a:schemeClr val="bg1"/>
                </a:solidFill>
              </a:rPr>
              <a:t>Iter</a:t>
            </a:r>
            <a:r>
              <a:rPr lang="en-US" altLang="zh-TW" sz="2800" dirty="0" smtClean="0">
                <a:solidFill>
                  <a:schemeClr val="bg1"/>
                </a:solidFill>
              </a:rPr>
              <a:t> 15</a:t>
            </a:r>
            <a:endParaRPr lang="en-US" altLang="zh-TW" sz="2800" dirty="0">
              <a:solidFill>
                <a:schemeClr val="bg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838200" y="5273749"/>
            <a:ext cx="80771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dirty="0" smtClean="0">
                <a:solidFill>
                  <a:schemeClr val="bg1"/>
                </a:solidFill>
              </a:rPr>
              <a:t>2.00    -3.32   3.04     6.10     -3.45      2.94     -2.98    -1.67     -1.00</a:t>
            </a:r>
          </a:p>
        </p:txBody>
      </p:sp>
      <p:pic>
        <p:nvPicPr>
          <p:cNvPr id="887811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6048" y="1307592"/>
            <a:ext cx="2708804" cy="27157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31375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4724400"/>
            <a:ext cx="1224517" cy="4775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/>
              <a:t>Input                   </a:t>
            </a:r>
            <a:endParaRPr lang="en-US" sz="2400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2819400" y="4724400"/>
            <a:ext cx="838200" cy="53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rgbClr val="CC9900"/>
              </a:buClr>
              <a:buFont typeface="Arial" pitchFamily="34" charset="0"/>
              <a:buChar char="•"/>
              <a:defRPr sz="3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rgbClr val="CC9900"/>
              </a:buClr>
              <a:buFont typeface="Arial" pitchFamily="34" charset="0"/>
              <a:buChar char="–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rgbClr val="CC9900"/>
              </a:buClr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 smtClean="0"/>
              <a:t>Ours                   </a:t>
            </a:r>
            <a:endParaRPr lang="en-US" sz="2400" dirty="0"/>
          </a:p>
        </p:txBody>
      </p:sp>
      <p:pic>
        <p:nvPicPr>
          <p:cNvPr id="8888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0"/>
            <a:ext cx="2148661" cy="21541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8883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959" y="2280138"/>
            <a:ext cx="2133601" cy="21390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8883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397" y="2294491"/>
            <a:ext cx="2116661" cy="21221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8883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2286000"/>
            <a:ext cx="2133600" cy="21390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Content Placeholder 2"/>
          <p:cNvSpPr txBox="1">
            <a:spLocks/>
          </p:cNvSpPr>
          <p:nvPr/>
        </p:nvSpPr>
        <p:spPr>
          <a:xfrm>
            <a:off x="4343400" y="4724608"/>
            <a:ext cx="2971800" cy="10590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rgbClr val="CC9900"/>
              </a:buClr>
              <a:buFont typeface="Arial" pitchFamily="34" charset="0"/>
              <a:buChar char="•"/>
              <a:defRPr sz="3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rgbClr val="CC9900"/>
              </a:buClr>
              <a:buFont typeface="Arial" pitchFamily="34" charset="0"/>
              <a:buChar char="–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rgbClr val="CC9900"/>
              </a:buClr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 smtClean="0"/>
              <a:t>[</a:t>
            </a:r>
            <a:r>
              <a:rPr lang="en-US" sz="2400" dirty="0" err="1" smtClean="0"/>
              <a:t>Rasche</a:t>
            </a:r>
            <a:r>
              <a:rPr lang="en-US" sz="2400" dirty="0" smtClean="0"/>
              <a:t> et al.</a:t>
            </a:r>
            <a:r>
              <a:rPr lang="en-US" sz="2400" i="1" dirty="0" smtClean="0"/>
              <a:t> 2005</a:t>
            </a:r>
            <a:r>
              <a:rPr lang="en-US" sz="2400" dirty="0" smtClean="0"/>
              <a:t>]</a:t>
            </a:r>
            <a:endParaRPr lang="en-US" sz="2400" dirty="0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6934200" y="4724400"/>
            <a:ext cx="2857919" cy="10592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rgbClr val="CC9900"/>
              </a:buClr>
              <a:buFont typeface="Arial" pitchFamily="34" charset="0"/>
              <a:buChar char="•"/>
              <a:defRPr sz="3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rgbClr val="CC9900"/>
              </a:buClr>
              <a:buFont typeface="Arial" pitchFamily="34" charset="0"/>
              <a:buChar char="–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rgbClr val="CC9900"/>
              </a:buClr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 smtClean="0"/>
              <a:t> [Kim </a:t>
            </a:r>
            <a:r>
              <a:rPr lang="en-US" sz="2400" dirty="0"/>
              <a:t>et al.</a:t>
            </a:r>
            <a:r>
              <a:rPr lang="en-US" sz="2400" i="1" dirty="0"/>
              <a:t> </a:t>
            </a:r>
            <a:r>
              <a:rPr lang="en-US" sz="2400" i="1" dirty="0" smtClean="0"/>
              <a:t>2009</a:t>
            </a:r>
            <a:r>
              <a:rPr lang="en-US" sz="2400" dirty="0" smtClean="0"/>
              <a:t>]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35762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pic>
        <p:nvPicPr>
          <p:cNvPr id="888838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841" y="2962589"/>
            <a:ext cx="2148661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88839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2971800"/>
            <a:ext cx="2111854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88840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6841" y="2971800"/>
            <a:ext cx="2133600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88841" name="Picture 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2098" y="2971800"/>
            <a:ext cx="2116661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Content Placeholder 2"/>
          <p:cNvSpPr>
            <a:spLocks noGrp="1"/>
          </p:cNvSpPr>
          <p:nvPr>
            <p:ph idx="1"/>
          </p:nvPr>
        </p:nvSpPr>
        <p:spPr>
          <a:xfrm>
            <a:off x="609600" y="4724400"/>
            <a:ext cx="1224517" cy="4775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/>
              <a:t>Input                   </a:t>
            </a:r>
            <a:endParaRPr lang="en-US" sz="2400" dirty="0"/>
          </a:p>
        </p:txBody>
      </p:sp>
      <p:sp>
        <p:nvSpPr>
          <p:cNvPr id="17" name="Content Placeholder 2"/>
          <p:cNvSpPr txBox="1">
            <a:spLocks/>
          </p:cNvSpPr>
          <p:nvPr/>
        </p:nvSpPr>
        <p:spPr>
          <a:xfrm>
            <a:off x="2819400" y="4724400"/>
            <a:ext cx="838200" cy="53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rgbClr val="CC9900"/>
              </a:buClr>
              <a:buFont typeface="Arial" pitchFamily="34" charset="0"/>
              <a:buChar char="•"/>
              <a:defRPr sz="3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rgbClr val="CC9900"/>
              </a:buClr>
              <a:buFont typeface="Arial" pitchFamily="34" charset="0"/>
              <a:buChar char="–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rgbClr val="CC9900"/>
              </a:buClr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 smtClean="0"/>
              <a:t>Ours                   </a:t>
            </a:r>
            <a:endParaRPr lang="en-US" sz="2400" dirty="0"/>
          </a:p>
        </p:txBody>
      </p:sp>
      <p:sp>
        <p:nvSpPr>
          <p:cNvPr id="18" name="Content Placeholder 2"/>
          <p:cNvSpPr txBox="1">
            <a:spLocks/>
          </p:cNvSpPr>
          <p:nvPr/>
        </p:nvSpPr>
        <p:spPr>
          <a:xfrm>
            <a:off x="4343400" y="4724608"/>
            <a:ext cx="2971800" cy="10590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rgbClr val="CC9900"/>
              </a:buClr>
              <a:buFont typeface="Arial" pitchFamily="34" charset="0"/>
              <a:buChar char="•"/>
              <a:defRPr sz="3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rgbClr val="CC9900"/>
              </a:buClr>
              <a:buFont typeface="Arial" pitchFamily="34" charset="0"/>
              <a:buChar char="–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rgbClr val="CC9900"/>
              </a:buClr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 smtClean="0"/>
              <a:t>[</a:t>
            </a:r>
            <a:r>
              <a:rPr lang="en-US" sz="2400" dirty="0" err="1" smtClean="0"/>
              <a:t>Rasche</a:t>
            </a:r>
            <a:r>
              <a:rPr lang="en-US" sz="2400" dirty="0" smtClean="0"/>
              <a:t> et al.</a:t>
            </a:r>
            <a:r>
              <a:rPr lang="en-US" sz="2400" i="1" dirty="0" smtClean="0"/>
              <a:t> 2005</a:t>
            </a:r>
            <a:r>
              <a:rPr lang="en-US" sz="2400" dirty="0" smtClean="0"/>
              <a:t>]</a:t>
            </a:r>
            <a:endParaRPr lang="en-US" sz="2400" dirty="0"/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6934200" y="4724400"/>
            <a:ext cx="2857919" cy="10592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rgbClr val="CC9900"/>
              </a:buClr>
              <a:buFont typeface="Arial" pitchFamily="34" charset="0"/>
              <a:buChar char="•"/>
              <a:defRPr sz="3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rgbClr val="CC9900"/>
              </a:buClr>
              <a:buFont typeface="Arial" pitchFamily="34" charset="0"/>
              <a:buChar char="–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rgbClr val="CC9900"/>
              </a:buClr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 smtClean="0"/>
              <a:t> [Kim </a:t>
            </a:r>
            <a:r>
              <a:rPr lang="en-US" sz="2400" dirty="0"/>
              <a:t>et al.</a:t>
            </a:r>
            <a:r>
              <a:rPr lang="en-US" sz="2400" i="1" dirty="0"/>
              <a:t> </a:t>
            </a:r>
            <a:r>
              <a:rPr lang="en-US" sz="2400" i="1" dirty="0" smtClean="0"/>
              <a:t>2009</a:t>
            </a:r>
            <a:r>
              <a:rPr lang="en-US" sz="2400" dirty="0" smtClean="0"/>
              <a:t>]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303101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2084" name="Picture 4" descr="D:\Research\research\color-to-gray\imag\results\Flutter_Fig_9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828800"/>
            <a:ext cx="6248400" cy="2878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printing problem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0497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pic>
        <p:nvPicPr>
          <p:cNvPr id="889864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98" y="2895600"/>
            <a:ext cx="2136101" cy="14240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89865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7913" y="2895600"/>
            <a:ext cx="2165448" cy="14436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89866" name="Picture 1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1" y="2895600"/>
            <a:ext cx="2136102" cy="14240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89867" name="Picture 1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5824" y="2895600"/>
            <a:ext cx="2125035" cy="14240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Content Placeholder 2"/>
          <p:cNvSpPr txBox="1">
            <a:spLocks/>
          </p:cNvSpPr>
          <p:nvPr/>
        </p:nvSpPr>
        <p:spPr>
          <a:xfrm>
            <a:off x="609600" y="4724400"/>
            <a:ext cx="1224517" cy="4775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rgbClr val="CC9900"/>
              </a:buClr>
              <a:buFont typeface="Arial" pitchFamily="34" charset="0"/>
              <a:buChar char="•"/>
              <a:defRPr sz="3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rgbClr val="CC9900"/>
              </a:buClr>
              <a:buFont typeface="Arial" pitchFamily="34" charset="0"/>
              <a:buChar char="–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rgbClr val="CC9900"/>
              </a:buClr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2400" smtClean="0"/>
              <a:t>Input                   </a:t>
            </a:r>
            <a:endParaRPr lang="en-US" sz="2400" dirty="0"/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2819400" y="4724400"/>
            <a:ext cx="838200" cy="53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rgbClr val="CC9900"/>
              </a:buClr>
              <a:buFont typeface="Arial" pitchFamily="34" charset="0"/>
              <a:buChar char="•"/>
              <a:defRPr sz="3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rgbClr val="CC9900"/>
              </a:buClr>
              <a:buFont typeface="Arial" pitchFamily="34" charset="0"/>
              <a:buChar char="–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rgbClr val="CC9900"/>
              </a:buClr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 smtClean="0"/>
              <a:t>Ours                   </a:t>
            </a:r>
            <a:endParaRPr lang="en-US" sz="2400" dirty="0"/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4343400" y="4724608"/>
            <a:ext cx="2971800" cy="10590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rgbClr val="CC9900"/>
              </a:buClr>
              <a:buFont typeface="Arial" pitchFamily="34" charset="0"/>
              <a:buChar char="•"/>
              <a:defRPr sz="3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rgbClr val="CC9900"/>
              </a:buClr>
              <a:buFont typeface="Arial" pitchFamily="34" charset="0"/>
              <a:buChar char="–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rgbClr val="CC9900"/>
              </a:buClr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 smtClean="0"/>
              <a:t>[</a:t>
            </a:r>
            <a:r>
              <a:rPr lang="en-US" sz="2400" dirty="0" err="1" smtClean="0"/>
              <a:t>Rasche</a:t>
            </a:r>
            <a:r>
              <a:rPr lang="en-US" sz="2400" dirty="0" smtClean="0"/>
              <a:t> et al.</a:t>
            </a:r>
            <a:r>
              <a:rPr lang="en-US" sz="2400" i="1" dirty="0" smtClean="0"/>
              <a:t> 2005</a:t>
            </a:r>
            <a:r>
              <a:rPr lang="en-US" sz="2400" dirty="0" smtClean="0"/>
              <a:t>]</a:t>
            </a:r>
            <a:endParaRPr lang="en-US" sz="2400" dirty="0"/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6934200" y="4724400"/>
            <a:ext cx="2857919" cy="10592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rgbClr val="CC9900"/>
              </a:buClr>
              <a:buFont typeface="Arial" pitchFamily="34" charset="0"/>
              <a:buChar char="•"/>
              <a:defRPr sz="3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rgbClr val="CC9900"/>
              </a:buClr>
              <a:buFont typeface="Arial" pitchFamily="34" charset="0"/>
              <a:buChar char="–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rgbClr val="CC9900"/>
              </a:buClr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 smtClean="0"/>
              <a:t> [Kim </a:t>
            </a:r>
            <a:r>
              <a:rPr lang="en-US" sz="2400" dirty="0"/>
              <a:t>et al.</a:t>
            </a:r>
            <a:r>
              <a:rPr lang="en-US" sz="2400" i="1" dirty="0"/>
              <a:t> </a:t>
            </a:r>
            <a:r>
              <a:rPr lang="en-US" sz="2400" i="1" dirty="0" smtClean="0"/>
              <a:t>2009</a:t>
            </a:r>
            <a:r>
              <a:rPr lang="en-US" sz="2400" dirty="0" smtClean="0"/>
              <a:t>]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36143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pic>
        <p:nvPicPr>
          <p:cNvPr id="910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442" y="2299762"/>
            <a:ext cx="2160815" cy="21608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103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0516" y="2309344"/>
            <a:ext cx="2151233" cy="21512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1034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3030" y="2309343"/>
            <a:ext cx="2151233" cy="21512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1034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1397" y="2309343"/>
            <a:ext cx="2163380" cy="21633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Content Placeholder 2"/>
          <p:cNvSpPr txBox="1">
            <a:spLocks/>
          </p:cNvSpPr>
          <p:nvPr/>
        </p:nvSpPr>
        <p:spPr>
          <a:xfrm>
            <a:off x="609600" y="4724400"/>
            <a:ext cx="1224517" cy="4775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rgbClr val="CC9900"/>
              </a:buClr>
              <a:buFont typeface="Arial" pitchFamily="34" charset="0"/>
              <a:buChar char="•"/>
              <a:defRPr sz="3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rgbClr val="CC9900"/>
              </a:buClr>
              <a:buFont typeface="Arial" pitchFamily="34" charset="0"/>
              <a:buChar char="–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rgbClr val="CC9900"/>
              </a:buClr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2400" smtClean="0"/>
              <a:t>Input                   </a:t>
            </a:r>
            <a:endParaRPr lang="en-US" sz="2400" dirty="0"/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2819400" y="4724400"/>
            <a:ext cx="838200" cy="53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rgbClr val="CC9900"/>
              </a:buClr>
              <a:buFont typeface="Arial" pitchFamily="34" charset="0"/>
              <a:buChar char="•"/>
              <a:defRPr sz="3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rgbClr val="CC9900"/>
              </a:buClr>
              <a:buFont typeface="Arial" pitchFamily="34" charset="0"/>
              <a:buChar char="–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rgbClr val="CC9900"/>
              </a:buClr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 smtClean="0"/>
              <a:t>Ours                   </a:t>
            </a:r>
            <a:endParaRPr lang="en-US" sz="2400" dirty="0"/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4343400" y="4724608"/>
            <a:ext cx="2971800" cy="10590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rgbClr val="CC9900"/>
              </a:buClr>
              <a:buFont typeface="Arial" pitchFamily="34" charset="0"/>
              <a:buChar char="•"/>
              <a:defRPr sz="3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rgbClr val="CC9900"/>
              </a:buClr>
              <a:buFont typeface="Arial" pitchFamily="34" charset="0"/>
              <a:buChar char="–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rgbClr val="CC9900"/>
              </a:buClr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 smtClean="0"/>
              <a:t>[</a:t>
            </a:r>
            <a:r>
              <a:rPr lang="en-US" sz="2400" dirty="0" err="1" smtClean="0"/>
              <a:t>Rasche</a:t>
            </a:r>
            <a:r>
              <a:rPr lang="en-US" sz="2400" dirty="0" smtClean="0"/>
              <a:t> et al.</a:t>
            </a:r>
            <a:r>
              <a:rPr lang="en-US" sz="2400" i="1" dirty="0" smtClean="0"/>
              <a:t> 2005</a:t>
            </a:r>
            <a:r>
              <a:rPr lang="en-US" sz="2400" dirty="0" smtClean="0"/>
              <a:t>]</a:t>
            </a:r>
            <a:endParaRPr lang="en-US" sz="2400" dirty="0"/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6934200" y="4724400"/>
            <a:ext cx="2857919" cy="10592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rgbClr val="CC9900"/>
              </a:buClr>
              <a:buFont typeface="Arial" pitchFamily="34" charset="0"/>
              <a:buChar char="•"/>
              <a:defRPr sz="3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rgbClr val="CC9900"/>
              </a:buClr>
              <a:buFont typeface="Arial" pitchFamily="34" charset="0"/>
              <a:buChar char="–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rgbClr val="CC9900"/>
              </a:buClr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 smtClean="0"/>
              <a:t> [Kim </a:t>
            </a:r>
            <a:r>
              <a:rPr lang="en-US" sz="2400" dirty="0"/>
              <a:t>et al.</a:t>
            </a:r>
            <a:r>
              <a:rPr lang="en-US" sz="2400" i="1" dirty="0"/>
              <a:t> </a:t>
            </a:r>
            <a:r>
              <a:rPr lang="en-US" sz="2400" i="1" dirty="0" smtClean="0"/>
              <a:t>2009</a:t>
            </a:r>
            <a:r>
              <a:rPr lang="en-US" sz="2400" dirty="0" smtClean="0"/>
              <a:t>]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175124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Results </a:t>
            </a:r>
            <a:r>
              <a:rPr lang="en-US" sz="3600" dirty="0" smtClean="0"/>
              <a:t>(</a:t>
            </a:r>
            <a:r>
              <a:rPr lang="en-US" sz="3600" dirty="0"/>
              <a:t>Quantitative Evaluation</a:t>
            </a:r>
            <a:r>
              <a:rPr lang="en-US" sz="3600" dirty="0" smtClean="0"/>
              <a:t>)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914400"/>
          </a:xfrm>
        </p:spPr>
        <p:txBody>
          <a:bodyPr/>
          <a:lstStyle/>
          <a:p>
            <a:r>
              <a:rPr lang="en-US" i="1" dirty="0" smtClean="0"/>
              <a:t>color </a:t>
            </a:r>
            <a:r>
              <a:rPr lang="en-US" i="1" dirty="0"/>
              <a:t>contrast preserving ratio </a:t>
            </a:r>
            <a:r>
              <a:rPr lang="en-US" dirty="0"/>
              <a:t>(CCPR)</a:t>
            </a: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84720225"/>
              </p:ext>
            </p:extLst>
          </p:nvPr>
        </p:nvGraphicFramePr>
        <p:xfrm>
          <a:off x="1524000" y="2590800"/>
          <a:ext cx="5334000" cy="1000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1049" name="Equation" r:id="rId3" imgW="2641320" imgH="495000" progId="Equation.DSMT4">
                  <p:embed/>
                </p:oleObj>
              </mc:Choice>
              <mc:Fallback>
                <p:oleObj name="Equation" r:id="rId3" imgW="2641320" imgH="4950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24000" y="2590800"/>
                        <a:ext cx="5334000" cy="1000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Content Placeholder 2"/>
          <p:cNvSpPr txBox="1">
            <a:spLocks/>
          </p:cNvSpPr>
          <p:nvPr/>
        </p:nvSpPr>
        <p:spPr>
          <a:xfrm>
            <a:off x="609600" y="3962400"/>
            <a:ext cx="8229600" cy="9144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rgbClr val="CC9900"/>
              </a:buClr>
              <a:buFont typeface="Arial" pitchFamily="34" charset="0"/>
              <a:buChar char="•"/>
              <a:defRPr sz="3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rgbClr val="CC9900"/>
              </a:buClr>
              <a:buFont typeface="Arial" pitchFamily="34" charset="0"/>
              <a:buChar char="–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rgbClr val="CC9900"/>
              </a:buClr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/>
              <a:t>     the set </a:t>
            </a:r>
            <a:r>
              <a:rPr lang="en-US" dirty="0"/>
              <a:t>containing all neighboring pixel </a:t>
            </a:r>
            <a:r>
              <a:rPr lang="en-US" dirty="0" smtClean="0"/>
              <a:t>pairs with the original </a:t>
            </a:r>
            <a:r>
              <a:rPr lang="en-US" dirty="0"/>
              <a:t>color </a:t>
            </a:r>
            <a:r>
              <a:rPr lang="en-US" dirty="0" smtClean="0"/>
              <a:t>difference            .</a:t>
            </a:r>
            <a:endParaRPr lang="en-US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65181649"/>
              </p:ext>
            </p:extLst>
          </p:nvPr>
        </p:nvGraphicFramePr>
        <p:xfrm>
          <a:off x="629697" y="3999244"/>
          <a:ext cx="436563" cy="46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1050" name="Equation" r:id="rId5" imgW="215640" imgH="228600" progId="Equation.DSMT4">
                  <p:embed/>
                </p:oleObj>
              </mc:Choice>
              <mc:Fallback>
                <p:oleObj name="Equation" r:id="rId5" imgW="215640" imgH="2286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9697" y="3999244"/>
                        <a:ext cx="436563" cy="461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68181576"/>
              </p:ext>
            </p:extLst>
          </p:nvPr>
        </p:nvGraphicFramePr>
        <p:xfrm>
          <a:off x="5105400" y="4419600"/>
          <a:ext cx="1001713" cy="487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1051" name="Equation" r:id="rId7" imgW="495000" imgH="241200" progId="Equation.DSMT4">
                  <p:embed/>
                </p:oleObj>
              </mc:Choice>
              <mc:Fallback>
                <p:oleObj name="Equation" r:id="rId7" imgW="495000" imgH="24120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05400" y="4419600"/>
                        <a:ext cx="1001713" cy="487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25312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Results </a:t>
            </a:r>
            <a:r>
              <a:rPr lang="en-US" dirty="0"/>
              <a:t>(Quantitative Evaluation)</a:t>
            </a:r>
          </a:p>
        </p:txBody>
      </p:sp>
      <p:pic>
        <p:nvPicPr>
          <p:cNvPr id="905218" name="Picture 2" descr="D:\Research\research\color-to-gray\imag\color_Im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688" y="1905000"/>
            <a:ext cx="2438400" cy="3138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80919060"/>
              </p:ext>
            </p:extLst>
          </p:nvPr>
        </p:nvGraphicFramePr>
        <p:xfrm>
          <a:off x="4191000" y="5943600"/>
          <a:ext cx="121920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7302" name="Equation" r:id="rId5" imgW="406080" imgH="177480" progId="Equation.DSMT4">
                  <p:embed/>
                </p:oleObj>
              </mc:Choice>
              <mc:Fallback>
                <p:oleObj name="Equation" r:id="rId5" imgW="406080" imgH="177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191000" y="5943600"/>
                        <a:ext cx="1219200" cy="533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05220" name="Picture 4" descr="D:\Research\research\color-to-gray\imag\Gray_Im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0006" y="1905000"/>
            <a:ext cx="2438401" cy="3138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0799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Our Results (Quantitative Evaluation)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28867370"/>
              </p:ext>
            </p:extLst>
          </p:nvPr>
        </p:nvGraphicFramePr>
        <p:xfrm>
          <a:off x="4191000" y="5943600"/>
          <a:ext cx="121920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5297" name="Equation" r:id="rId4" imgW="406080" imgH="177480" progId="Equation.DSMT4">
                  <p:embed/>
                </p:oleObj>
              </mc:Choice>
              <mc:Fallback>
                <p:oleObj name="Equation" r:id="rId4" imgW="406080" imgH="177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191000" y="5943600"/>
                        <a:ext cx="1219200" cy="533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05220" name="Picture 4" descr="D:\Research\research\color-to-gray\imag\Gray_Im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0006" y="1904999"/>
            <a:ext cx="2438401" cy="3138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5221" name="Picture 5" descr="D:\Research\research\color-to-gray\imag\color_perserving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152" y="1901952"/>
            <a:ext cx="2436735" cy="3136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64259446"/>
              </p:ext>
            </p:extLst>
          </p:nvPr>
        </p:nvGraphicFramePr>
        <p:xfrm>
          <a:off x="2057400" y="5181600"/>
          <a:ext cx="939717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5298" name="Equation" r:id="rId8" imgW="495000" imgH="241200" progId="Equation.DSMT4">
                  <p:embed/>
                </p:oleObj>
              </mc:Choice>
              <mc:Fallback>
                <p:oleObj name="Equation" r:id="rId8" imgW="495000" imgH="24120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7400" y="5181600"/>
                        <a:ext cx="939717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71469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Results </a:t>
            </a:r>
            <a:r>
              <a:rPr lang="en-US" dirty="0"/>
              <a:t>(Quantitative Evaluation)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46654245"/>
              </p:ext>
            </p:extLst>
          </p:nvPr>
        </p:nvGraphicFramePr>
        <p:xfrm>
          <a:off x="4191000" y="5943600"/>
          <a:ext cx="121920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6354" name="Equation" r:id="rId4" imgW="406080" imgH="177480" progId="Equation.DSMT4">
                  <p:embed/>
                </p:oleObj>
              </mc:Choice>
              <mc:Fallback>
                <p:oleObj name="Equation" r:id="rId4" imgW="406080" imgH="177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191000" y="5943600"/>
                        <a:ext cx="1219200" cy="533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05220" name="Picture 4" descr="D:\Research\research\color-to-gray\imag\Gray_Im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0006" y="1904999"/>
            <a:ext cx="2438401" cy="3138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5221" name="Picture 5" descr="D:\Research\research\color-to-gray\imag\color_perserving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152" y="1901952"/>
            <a:ext cx="2436735" cy="3136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47182399"/>
              </p:ext>
            </p:extLst>
          </p:nvPr>
        </p:nvGraphicFramePr>
        <p:xfrm>
          <a:off x="2057400" y="5181600"/>
          <a:ext cx="939717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6355" name="Equation" r:id="rId8" imgW="495000" imgH="241200" progId="Equation.DSMT4">
                  <p:embed/>
                </p:oleObj>
              </mc:Choice>
              <mc:Fallback>
                <p:oleObj name="Equation" r:id="rId8" imgW="49500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7400" y="5181600"/>
                        <a:ext cx="939717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06242" name="Picture 2" descr="D:\Research\research\color-to-gray\imag\Gray_perserving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7528" y="1901952"/>
            <a:ext cx="2436735" cy="3136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5357738"/>
              </p:ext>
            </p:extLst>
          </p:nvPr>
        </p:nvGraphicFramePr>
        <p:xfrm>
          <a:off x="5684951" y="5181600"/>
          <a:ext cx="2119312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6356" name="Equation" r:id="rId11" imgW="1117440" imgH="241200" progId="Equation.DSMT4">
                  <p:embed/>
                </p:oleObj>
              </mc:Choice>
              <mc:Fallback>
                <p:oleObj name="Equation" r:id="rId11" imgW="1117440" imgH="24120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84951" y="5181600"/>
                        <a:ext cx="2119312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53319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Results </a:t>
            </a:r>
            <a:r>
              <a:rPr lang="en-US" dirty="0"/>
              <a:t>(Quantitative Evaluation)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35510769"/>
              </p:ext>
            </p:extLst>
          </p:nvPr>
        </p:nvGraphicFramePr>
        <p:xfrm>
          <a:off x="4191000" y="5943600"/>
          <a:ext cx="121920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8397" name="Equation" r:id="rId4" imgW="406080" imgH="177480" progId="Equation.DSMT4">
                  <p:embed/>
                </p:oleObj>
              </mc:Choice>
              <mc:Fallback>
                <p:oleObj name="Equation" r:id="rId4" imgW="406080" imgH="177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191000" y="5943600"/>
                        <a:ext cx="1219200" cy="533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05221" name="Picture 5" descr="D:\Research\research\color-to-gray\imag\color_perserving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3124200"/>
            <a:ext cx="1443087" cy="1857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89086770"/>
              </p:ext>
            </p:extLst>
          </p:nvPr>
        </p:nvGraphicFramePr>
        <p:xfrm>
          <a:off x="2057400" y="5181600"/>
          <a:ext cx="939717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8398" name="Equation" r:id="rId7" imgW="495000" imgH="241200" progId="Equation.DSMT4">
                  <p:embed/>
                </p:oleObj>
              </mc:Choice>
              <mc:Fallback>
                <p:oleObj name="Equation" r:id="rId7" imgW="49500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7400" y="5181600"/>
                        <a:ext cx="939717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06242" name="Picture 2" descr="D:\Research\research\color-to-gray\imag\Gray_perserving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9876" y="3124200"/>
            <a:ext cx="1430204" cy="1840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07759493"/>
              </p:ext>
            </p:extLst>
          </p:nvPr>
        </p:nvGraphicFramePr>
        <p:xfrm>
          <a:off x="5684951" y="5181600"/>
          <a:ext cx="2119312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8399" name="Equation" r:id="rId10" imgW="1117440" imgH="241200" progId="Equation.DSMT4">
                  <p:embed/>
                </p:oleObj>
              </mc:Choice>
              <mc:Fallback>
                <p:oleObj name="Equation" r:id="rId10" imgW="11174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84951" y="5181600"/>
                        <a:ext cx="2119312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itle 1"/>
          <p:cNvSpPr txBox="1">
            <a:spLocks/>
          </p:cNvSpPr>
          <p:nvPr/>
        </p:nvSpPr>
        <p:spPr>
          <a:xfrm>
            <a:off x="1139119" y="1893578"/>
            <a:ext cx="2590800" cy="914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smtClean="0"/>
              <a:t>Number: 38740</a:t>
            </a:r>
            <a:endParaRPr lang="en-US" sz="2800" dirty="0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5367528" y="1904999"/>
            <a:ext cx="2590800" cy="914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smtClean="0"/>
              <a:t>Number: 24853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714983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Results </a:t>
            </a:r>
            <a:r>
              <a:rPr lang="en-US" dirty="0"/>
              <a:t>(Quantitative Evaluation)</a:t>
            </a:r>
          </a:p>
        </p:txBody>
      </p:sp>
      <p:pic>
        <p:nvPicPr>
          <p:cNvPr id="905221" name="Picture 5" descr="D:\Research\research\color-to-gray\imag\color_perservin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3124200"/>
            <a:ext cx="1443087" cy="1857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6242" name="Picture 2" descr="D:\Research\research\color-to-gray\imag\Gray_perserving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9876" y="3124200"/>
            <a:ext cx="1430204" cy="1840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1139119" y="1893578"/>
            <a:ext cx="2590800" cy="914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smtClean="0"/>
              <a:t>Number: 38740</a:t>
            </a:r>
            <a:endParaRPr lang="en-US" sz="2800" dirty="0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5367528" y="1904999"/>
            <a:ext cx="2590800" cy="914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smtClean="0"/>
              <a:t>Number: 24853</a:t>
            </a:r>
            <a:endParaRPr lang="en-US" sz="2800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47104"/>
              </p:ext>
            </p:extLst>
          </p:nvPr>
        </p:nvGraphicFramePr>
        <p:xfrm>
          <a:off x="2167128" y="5334000"/>
          <a:ext cx="4495800" cy="1181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1397" name="Equation" r:id="rId6" imgW="1498320" imgH="393480" progId="Equation.DSMT4">
                  <p:embed/>
                </p:oleObj>
              </mc:Choice>
              <mc:Fallback>
                <p:oleObj name="Equation" r:id="rId6" imgW="1498320" imgH="393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67128" y="5334000"/>
                        <a:ext cx="4495800" cy="1181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01468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Results </a:t>
            </a:r>
            <a:r>
              <a:rPr lang="en-US" sz="3600" dirty="0" smtClean="0"/>
              <a:t>(</a:t>
            </a:r>
            <a:r>
              <a:rPr lang="en-US" sz="3600" dirty="0"/>
              <a:t>Quantitative Evaluation</a:t>
            </a:r>
            <a:r>
              <a:rPr lang="en-US" sz="3600" dirty="0" smtClean="0"/>
              <a:t>)</a:t>
            </a:r>
            <a:endParaRPr lang="en-US" sz="3600" dirty="0"/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70545988"/>
              </p:ext>
            </p:extLst>
          </p:nvPr>
        </p:nvGraphicFramePr>
        <p:xfrm>
          <a:off x="3200400" y="5074034"/>
          <a:ext cx="255587" cy="282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3087" name="Equation" r:id="rId3" imgW="126720" imgH="139680" progId="Equation.DSMT4">
                  <p:embed/>
                </p:oleObj>
              </mc:Choice>
              <mc:Fallback>
                <p:oleObj name="Equation" r:id="rId3" imgW="126720" imgH="13968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0400" y="5074034"/>
                        <a:ext cx="255587" cy="282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25565335"/>
              </p:ext>
            </p:extLst>
          </p:nvPr>
        </p:nvGraphicFramePr>
        <p:xfrm>
          <a:off x="4408911" y="5012820"/>
          <a:ext cx="255587" cy="280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3088" name="Equation" r:id="rId5" imgW="126720" imgH="139680" progId="Equation.DSMT4">
                  <p:embed/>
                </p:oleObj>
              </mc:Choice>
              <mc:Fallback>
                <p:oleObj name="Equation" r:id="rId5" imgW="126720" imgH="13968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08911" y="5012820"/>
                        <a:ext cx="255587" cy="2809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Picture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600200"/>
            <a:ext cx="6705600" cy="4581054"/>
          </a:xfrm>
          <a:prstGeom prst="rect">
            <a:avLst/>
          </a:prstGeom>
        </p:spPr>
      </p:pic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26345080"/>
              </p:ext>
            </p:extLst>
          </p:nvPr>
        </p:nvGraphicFramePr>
        <p:xfrm>
          <a:off x="4232763" y="5891056"/>
          <a:ext cx="257175" cy="280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3089" name="Equation" r:id="rId8" imgW="126720" imgH="139680" progId="Equation.DSMT4">
                  <p:embed/>
                </p:oleObj>
              </mc:Choice>
              <mc:Fallback>
                <p:oleObj name="Equation" r:id="rId8" imgW="126720" imgH="13968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32763" y="5891056"/>
                        <a:ext cx="257175" cy="2809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06732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Results </a:t>
            </a:r>
            <a:r>
              <a:rPr lang="en-US" sz="3600" dirty="0" smtClean="0"/>
              <a:t>(</a:t>
            </a:r>
            <a:r>
              <a:rPr lang="en-US" sz="3600" i="1" dirty="0"/>
              <a:t>contrast boosting</a:t>
            </a:r>
            <a:r>
              <a:rPr lang="en-US" sz="3600" dirty="0" smtClean="0"/>
              <a:t>)</a:t>
            </a:r>
            <a:endParaRPr lang="en-US" sz="3600" dirty="0"/>
          </a:p>
        </p:txBody>
      </p:sp>
      <p:sp>
        <p:nvSpPr>
          <p:cNvPr id="9" name="Rectangle 8"/>
          <p:cNvSpPr/>
          <p:nvPr/>
        </p:nvSpPr>
        <p:spPr>
          <a:xfrm>
            <a:off x="152400" y="6154055"/>
            <a:ext cx="8610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substituting our </a:t>
            </a:r>
            <a:r>
              <a:rPr lang="en-US" sz="2400" dirty="0">
                <a:solidFill>
                  <a:schemeClr val="bg1"/>
                </a:solidFill>
              </a:rPr>
              <a:t>grayscale image for the L channel in the Lab space </a:t>
            </a:r>
          </a:p>
        </p:txBody>
      </p:sp>
      <p:pic>
        <p:nvPicPr>
          <p:cNvPr id="8919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2550" y="1200817"/>
            <a:ext cx="2857499" cy="23645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9190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3630" y="1200817"/>
            <a:ext cx="2857499" cy="23645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1238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9249" y="3657600"/>
            <a:ext cx="2857499" cy="23645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1238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3630" y="3657600"/>
            <a:ext cx="2857499" cy="23645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06732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6178" name="Picture 2"/>
          <p:cNvPicPr preferRelativeResize="0"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810512"/>
            <a:ext cx="6245352" cy="28803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3921747" y="4876800"/>
            <a:ext cx="11450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HP printer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printing problem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5866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Results </a:t>
            </a:r>
            <a:r>
              <a:rPr lang="en-US" sz="3600" dirty="0" smtClean="0"/>
              <a:t>(</a:t>
            </a:r>
            <a:r>
              <a:rPr lang="en-US" sz="3600" i="1" dirty="0"/>
              <a:t>contrast boosting</a:t>
            </a:r>
            <a:r>
              <a:rPr lang="en-US" sz="3600" dirty="0" smtClean="0"/>
              <a:t>)</a:t>
            </a:r>
            <a:endParaRPr lang="en-US" sz="3600" dirty="0"/>
          </a:p>
        </p:txBody>
      </p:sp>
      <p:pic>
        <p:nvPicPr>
          <p:cNvPr id="89190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9941" y="1525884"/>
            <a:ext cx="2971800" cy="2228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9190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1525884"/>
            <a:ext cx="2971799" cy="2228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1341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9942" y="3874702"/>
            <a:ext cx="2971800" cy="2228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1341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3119" y="3874701"/>
            <a:ext cx="2944900" cy="220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ectangle 7"/>
          <p:cNvSpPr/>
          <p:nvPr/>
        </p:nvSpPr>
        <p:spPr>
          <a:xfrm>
            <a:off x="152400" y="6154055"/>
            <a:ext cx="8610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substituting our </a:t>
            </a:r>
            <a:r>
              <a:rPr lang="en-US" sz="2400" dirty="0">
                <a:solidFill>
                  <a:schemeClr val="bg1"/>
                </a:solidFill>
              </a:rPr>
              <a:t>grayscale image for the L channel in the Lab space </a:t>
            </a:r>
          </a:p>
        </p:txBody>
      </p:sp>
    </p:spTree>
    <p:extLst>
      <p:ext uri="{BB962C8B-B14F-4D97-AF65-F5344CB8AC3E}">
        <p14:creationId xmlns:p14="http://schemas.microsoft.com/office/powerpoint/2010/main" val="1272107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/>
              <a:t>Conclusion</a:t>
            </a:r>
          </a:p>
        </p:txBody>
      </p:sp>
      <p:sp>
        <p:nvSpPr>
          <p:cNvPr id="62467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343400"/>
          </a:xfrm>
        </p:spPr>
        <p:txBody>
          <a:bodyPr>
            <a:normAutofit/>
          </a:bodyPr>
          <a:lstStyle/>
          <a:p>
            <a:r>
              <a:rPr lang="en-US" dirty="0" smtClean="0"/>
              <a:t>A </a:t>
            </a:r>
            <a:r>
              <a:rPr lang="en-US" dirty="0"/>
              <a:t>new </a:t>
            </a:r>
            <a:r>
              <a:rPr lang="en-US" dirty="0" smtClean="0"/>
              <a:t>color-to-grayscale </a:t>
            </a:r>
            <a:r>
              <a:rPr lang="en-US" dirty="0"/>
              <a:t>method </a:t>
            </a:r>
            <a:r>
              <a:rPr lang="en-US" dirty="0" smtClean="0"/>
              <a:t>that can</a:t>
            </a:r>
            <a:r>
              <a:rPr lang="en-US" dirty="0"/>
              <a:t> </a:t>
            </a:r>
            <a:r>
              <a:rPr lang="en-US" dirty="0" smtClean="0"/>
              <a:t>well </a:t>
            </a:r>
            <a:r>
              <a:rPr lang="en-US" dirty="0"/>
              <a:t>maintain </a:t>
            </a:r>
            <a:r>
              <a:rPr lang="en-US" dirty="0" smtClean="0"/>
              <a:t>the color contrast.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Weak </a:t>
            </a:r>
            <a:r>
              <a:rPr lang="en-US" dirty="0"/>
              <a:t>color </a:t>
            </a:r>
            <a:r>
              <a:rPr lang="en-US" dirty="0" smtClean="0"/>
              <a:t>constraint.</a:t>
            </a:r>
          </a:p>
          <a:p>
            <a:endParaRPr lang="en-US" dirty="0" smtClean="0"/>
          </a:p>
          <a:p>
            <a:r>
              <a:rPr lang="en-US" dirty="0" smtClean="0"/>
              <a:t>Polynomial </a:t>
            </a:r>
            <a:r>
              <a:rPr lang="en-US" dirty="0"/>
              <a:t>Mapping Function for global </a:t>
            </a:r>
            <a:r>
              <a:rPr lang="en-US" dirty="0" smtClean="0"/>
              <a:t>mapping. 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066800" y="2871835"/>
            <a:ext cx="6934200" cy="1143000"/>
          </a:xfrm>
        </p:spPr>
        <p:txBody>
          <a:bodyPr>
            <a:normAutofit/>
          </a:bodyPr>
          <a:lstStyle/>
          <a:p>
            <a:pPr algn="ctr"/>
            <a:r>
              <a:rPr lang="en-US" sz="6000" dirty="0" smtClean="0"/>
              <a:t>The End</a:t>
            </a:r>
            <a:endParaRPr lang="en-US" sz="6000" dirty="0"/>
          </a:p>
        </p:txBody>
      </p:sp>
      <p:pic>
        <p:nvPicPr>
          <p:cNvPr id="3" name="Picture 2" descr="D:\Research\research\color-to-gray\imag\color_Im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1295400"/>
            <a:ext cx="2438400" cy="3138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D:\Research\research\color-to-gray\imag\Gray_Im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599" y="1295399"/>
            <a:ext cx="2438401" cy="3138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169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Limitations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Color2gray is </a:t>
            </a:r>
            <a:r>
              <a:rPr lang="en-US" sz="2800" dirty="0"/>
              <a:t>very subjective </a:t>
            </a:r>
            <a:r>
              <a:rPr lang="en-US" sz="2800" dirty="0" smtClean="0"/>
              <a:t>visual experience. Contrast enhancement may not be acceptable for everyone.</a:t>
            </a:r>
          </a:p>
          <a:p>
            <a:endParaRPr lang="en-US" sz="2800" dirty="0"/>
          </a:p>
          <a:p>
            <a:r>
              <a:rPr lang="en-US" sz="2800" dirty="0" smtClean="0"/>
              <a:t>Compared to the naive color2grayscale mapping, our method is </a:t>
            </a:r>
            <a:r>
              <a:rPr lang="en-US" sz="2800" dirty="0"/>
              <a:t>less </a:t>
            </a:r>
            <a:r>
              <a:rPr lang="en-US" sz="2800" dirty="0" smtClean="0"/>
              <a:t>efficient due to the extra operations.</a:t>
            </a:r>
          </a:p>
          <a:p>
            <a:endParaRPr lang="en-US" sz="2800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357638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 arguable result</a:t>
            </a:r>
            <a:endParaRPr lang="en-US" dirty="0"/>
          </a:p>
        </p:txBody>
      </p:sp>
      <p:pic>
        <p:nvPicPr>
          <p:cNvPr id="940036" name="Picture 4" descr="\\pc89140\cwlu\crowd_peoples\code\EUROPE\7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0182" y="1981200"/>
            <a:ext cx="2398008" cy="358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40037" name="Picture 5" descr="\\pc89140\cwlu\crowd_peoples\code\EUROPE\7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981200"/>
            <a:ext cx="2398008" cy="358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5502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Time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362200"/>
            <a:ext cx="8229600" cy="3763963"/>
          </a:xfrm>
        </p:spPr>
        <p:txBody>
          <a:bodyPr/>
          <a:lstStyle/>
          <a:p>
            <a:r>
              <a:rPr lang="en-US" dirty="0" smtClean="0"/>
              <a:t>For a 600 </a:t>
            </a:r>
            <a:r>
              <a:rPr lang="en-US" i="1" dirty="0"/>
              <a:t>× </a:t>
            </a:r>
            <a:r>
              <a:rPr lang="en-US" dirty="0"/>
              <a:t>600 color </a:t>
            </a:r>
            <a:r>
              <a:rPr lang="en-US" dirty="0" smtClean="0"/>
              <a:t>input, our </a:t>
            </a:r>
            <a:r>
              <a:rPr lang="en-US" dirty="0" err="1" smtClean="0"/>
              <a:t>Matlab</a:t>
            </a:r>
            <a:r>
              <a:rPr lang="en-US" dirty="0" smtClean="0"/>
              <a:t> </a:t>
            </a:r>
            <a:r>
              <a:rPr lang="en-US" dirty="0"/>
              <a:t>implementation takes </a:t>
            </a:r>
            <a:r>
              <a:rPr lang="en-US" dirty="0" smtClean="0"/>
              <a:t>0.8s</a:t>
            </a:r>
          </a:p>
          <a:p>
            <a:r>
              <a:rPr lang="en-US" dirty="0" smtClean="0"/>
              <a:t>A C-</a:t>
            </a:r>
            <a:r>
              <a:rPr lang="en-US" dirty="0"/>
              <a:t>l</a:t>
            </a:r>
            <a:r>
              <a:rPr lang="en-US" dirty="0" smtClean="0"/>
              <a:t>anguage implementation can be 10 times faster at least.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968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3106" name="Picture 2" descr="\\pc89140\cwlu\crowd_peoples\code\results\Flutter_Fig_9_R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811250"/>
            <a:ext cx="6248400" cy="2878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3910960" y="4829346"/>
            <a:ext cx="11696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accent6"/>
                </a:solidFill>
              </a:rPr>
              <a:t>Our Result</a:t>
            </a:r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printing problem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4701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.7|2.5|8.3|5.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4.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4.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4.5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4.5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4.5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13048</TotalTime>
  <Words>1528</Words>
  <Application>Microsoft Office PowerPoint</Application>
  <PresentationFormat>On-screen Show (4:3)</PresentationFormat>
  <Paragraphs>355</Paragraphs>
  <Slides>85</Slides>
  <Notes>40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85</vt:i4>
      </vt:variant>
    </vt:vector>
  </HeadingPairs>
  <TitlesOfParts>
    <vt:vector size="87" baseType="lpstr">
      <vt:lpstr>Office Theme</vt:lpstr>
      <vt:lpstr>Equation</vt:lpstr>
      <vt:lpstr>Contrast Preserving Decolorization</vt:lpstr>
      <vt:lpstr>Mono printers are still the majority</vt:lpstr>
      <vt:lpstr>Documents generally have color figures</vt:lpstr>
      <vt:lpstr>The printing problem</vt:lpstr>
      <vt:lpstr>The printing problem</vt:lpstr>
      <vt:lpstr>The printing problem</vt:lpstr>
      <vt:lpstr>The printing problem</vt:lpstr>
      <vt:lpstr>The printing problem</vt:lpstr>
      <vt:lpstr>The printing problem</vt:lpstr>
      <vt:lpstr>Decolorization</vt:lpstr>
      <vt:lpstr>Applications</vt:lpstr>
      <vt:lpstr>Applications</vt:lpstr>
      <vt:lpstr>Decolorization could lose contrast</vt:lpstr>
      <vt:lpstr>Decolorization could lose contrast</vt:lpstr>
      <vt:lpstr>Pervious Work (Local methods)</vt:lpstr>
      <vt:lpstr>Pervious Work (Local methods)</vt:lpstr>
      <vt:lpstr>Pervious Work (Global methods)</vt:lpstr>
      <vt:lpstr>Pervious Work (Global methods)</vt:lpstr>
      <vt:lpstr>Pervious Work (Global methods)</vt:lpstr>
      <vt:lpstr>Color order could be ambiguous</vt:lpstr>
      <vt:lpstr>Color order could be ambiguous</vt:lpstr>
      <vt:lpstr>Color order could be ambiguous</vt:lpstr>
      <vt:lpstr>Color order could be ambiguous</vt:lpstr>
      <vt:lpstr>Our Contribution</vt:lpstr>
      <vt:lpstr>The Framework</vt:lpstr>
      <vt:lpstr>Bimodal Contrast-Preserving </vt:lpstr>
      <vt:lpstr>Bimodal Contrast-Preserving </vt:lpstr>
      <vt:lpstr>Bimodal Contrast-Preserving </vt:lpstr>
      <vt:lpstr>Bimodal Contrast-Preserving </vt:lpstr>
      <vt:lpstr>Bimodal Contrast-Preserving </vt:lpstr>
      <vt:lpstr>Our Work</vt:lpstr>
      <vt:lpstr>Weak Color Order</vt:lpstr>
      <vt:lpstr>Weak Color Order</vt:lpstr>
      <vt:lpstr>Our Work</vt:lpstr>
      <vt:lpstr>Multivariate Polynomial Mapping Function</vt:lpstr>
      <vt:lpstr>Multivariate Polynomial Mapping Function</vt:lpstr>
      <vt:lpstr>Multivariate Polynomial Mapping Function</vt:lpstr>
      <vt:lpstr>Multivariate Polynomial Mapping Function</vt:lpstr>
      <vt:lpstr>Multivariate Polynomial Mapping Function</vt:lpstr>
      <vt:lpstr>Multivariate Polynomial Mapping Function</vt:lpstr>
      <vt:lpstr>Multivariate Polynomial Mapping Function</vt:lpstr>
      <vt:lpstr>Multivariate Polynomial Mapping Function</vt:lpstr>
      <vt:lpstr>Multivariate Polynomial Mapping Function</vt:lpstr>
      <vt:lpstr>Multivariate Polynomial Mapping Function</vt:lpstr>
      <vt:lpstr>Multivariate Polynomial Mapping Function</vt:lpstr>
      <vt:lpstr>Multivariate Polynomial Mapping Function</vt:lpstr>
      <vt:lpstr>Multivariate Polynomial Mapping Function</vt:lpstr>
      <vt:lpstr>Multivariate Polynomial Mapping Function</vt:lpstr>
      <vt:lpstr>Multivariate Polynomial Mapping Function</vt:lpstr>
      <vt:lpstr>Multivariate Polynomial Mapping Function</vt:lpstr>
      <vt:lpstr>Our Model</vt:lpstr>
      <vt:lpstr>Numerical Solution </vt:lpstr>
      <vt:lpstr>Numerical Solution </vt:lpstr>
      <vt:lpstr>Numerical Solution </vt:lpstr>
      <vt:lpstr>Numerical Solution </vt:lpstr>
      <vt:lpstr>Numerical Solution </vt:lpstr>
      <vt:lpstr>Numerical Solution </vt:lpstr>
      <vt:lpstr>Numerical Solution </vt:lpstr>
      <vt:lpstr>Numerical Solution </vt:lpstr>
      <vt:lpstr>Numerical Solution (Example)  </vt:lpstr>
      <vt:lpstr>Numerical Solution (Example)  </vt:lpstr>
      <vt:lpstr>Numerical Solution (Example)  </vt:lpstr>
      <vt:lpstr>Numerical Solution (Example)  </vt:lpstr>
      <vt:lpstr>Numerical Solution (Example)  </vt:lpstr>
      <vt:lpstr>Numerical Solution (Example)  </vt:lpstr>
      <vt:lpstr>Numerical Solution (Example)  </vt:lpstr>
      <vt:lpstr>Numerical Solution (Example)  </vt:lpstr>
      <vt:lpstr>Results</vt:lpstr>
      <vt:lpstr>Results</vt:lpstr>
      <vt:lpstr>Results</vt:lpstr>
      <vt:lpstr>Results</vt:lpstr>
      <vt:lpstr>Results (Quantitative Evaluation)</vt:lpstr>
      <vt:lpstr>Results (Quantitative Evaluation)</vt:lpstr>
      <vt:lpstr>Our Results (Quantitative Evaluation)</vt:lpstr>
      <vt:lpstr>Results (Quantitative Evaluation)</vt:lpstr>
      <vt:lpstr>Results (Quantitative Evaluation)</vt:lpstr>
      <vt:lpstr>Results (Quantitative Evaluation)</vt:lpstr>
      <vt:lpstr>Results (Quantitative Evaluation)</vt:lpstr>
      <vt:lpstr>Results (contrast boosting)</vt:lpstr>
      <vt:lpstr>Results (contrast boosting)</vt:lpstr>
      <vt:lpstr>Conclusion</vt:lpstr>
      <vt:lpstr>The End</vt:lpstr>
      <vt:lpstr>Limitations</vt:lpstr>
      <vt:lpstr>An arguable result</vt:lpstr>
      <vt:lpstr>Running Time</vt:lpstr>
    </vt:vector>
  </TitlesOfParts>
  <Company>CUHK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xuli</dc:creator>
  <cp:lastModifiedBy>leojia</cp:lastModifiedBy>
  <cp:revision>449</cp:revision>
  <dcterms:created xsi:type="dcterms:W3CDTF">2010-06-01T07:44:30Z</dcterms:created>
  <dcterms:modified xsi:type="dcterms:W3CDTF">2012-06-09T09:28:52Z</dcterms:modified>
</cp:coreProperties>
</file>